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sldIdLst>
    <p:sldId id="256" r:id="rId2"/>
    <p:sldId id="299" r:id="rId3"/>
    <p:sldId id="258" r:id="rId4"/>
    <p:sldId id="278" r:id="rId5"/>
    <p:sldId id="297" r:id="rId6"/>
    <p:sldId id="292" r:id="rId7"/>
    <p:sldId id="293" r:id="rId8"/>
    <p:sldId id="300" r:id="rId9"/>
    <p:sldId id="294" r:id="rId10"/>
    <p:sldId id="296" r:id="rId11"/>
    <p:sldId id="295" r:id="rId12"/>
    <p:sldId id="262" r:id="rId13"/>
    <p:sldId id="272" r:id="rId14"/>
    <p:sldId id="298" r:id="rId15"/>
    <p:sldId id="268" r:id="rId16"/>
    <p:sldId id="267" r:id="rId17"/>
    <p:sldId id="270" r:id="rId18"/>
    <p:sldId id="271" r:id="rId19"/>
    <p:sldId id="286" r:id="rId20"/>
    <p:sldId id="287" r:id="rId21"/>
    <p:sldId id="288" r:id="rId22"/>
    <p:sldId id="289" r:id="rId23"/>
    <p:sldId id="290" r:id="rId24"/>
    <p:sldId id="279" r:id="rId25"/>
    <p:sldId id="281" r:id="rId26"/>
    <p:sldId id="266" r:id="rId27"/>
    <p:sldId id="273" r:id="rId28"/>
    <p:sldId id="27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2465A-69AB-4FE0-9262-21D374356C49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EAA9A-F680-4A53-AB38-A14D192DC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7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AA9A-F680-4A53-AB38-A14D192DCC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39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AA9A-F680-4A53-AB38-A14D192DCC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5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AA9A-F680-4A53-AB38-A14D192DCC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77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E701F-1BBC-43CC-B44A-8720A91CA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000CBC-DEB8-4BD2-9D5C-B25C23683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2B704-F43C-487D-91B5-A1D81F2F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3F8E5-3043-4D89-A703-6C9DA9A5A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942FF6-B201-47F1-AE70-8391EC5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24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5B3BD-BCAB-4EC7-BBB9-6AA8114B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ADAF2F-2749-433A-A5AE-AC4BA7C64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2EDFA-638C-491F-ADF9-B800CB54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E0B65-0F4F-4AF2-BCDF-457D7256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6B3FBC-C56F-4865-8F72-BC8311A0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7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32567-72D3-4080-AC1D-C6912DD97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7B08D0-FEEE-4F62-9410-5539AA917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87149E-B16C-4355-9BE5-B198BE2A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6D2F11-0498-48B2-A266-9A94D3A5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ED9C5-24FE-4295-9B31-4A81E464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78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BCB61-16EB-46C2-8B52-DFBEA777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04641-C286-4E08-B127-19B695E5D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A5BA9C-B885-4786-8BF8-1827266B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09DE51-57F6-4FA4-B525-E94FD565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5151F-5615-42EE-9ACA-70A8A17A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D8C5D-0737-4F27-B39A-CE10987E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51AD68-26F9-4A69-9776-E1012857E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6E64B-1499-45D0-B01A-B43CFFC4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93824-05A0-4FD5-BFDD-7B5E48726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A34BEF-2FAD-49CF-B170-58239554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44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62DBA-6B5B-41D1-8E13-76A3D0A4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ED4B2-2D21-4010-A646-072FE77E2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913461-D2B9-47FB-BDF5-C9ABB70FF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A5D271-9293-4727-9095-78D133D4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DC5BF-2FD5-48C4-AC28-030CB2CF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32EFFD-E606-4EB1-9B5D-968DD6C4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36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F2E17-3B64-4722-B113-0740A16C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170DC-7CF6-4847-8F0D-E1DDB42D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71351-5275-4F21-809F-EA7DA6819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38005A-8B1F-49AE-BB30-AB247C18E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06B88D-9381-42CB-A5A3-2567560E5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24E632-A2A5-4154-996C-273B550B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E3D554-721F-46FD-B657-B20A5ACD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0E03E1-1AAE-437E-84FA-4251B49F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2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2C1F6-E2C0-4182-88B6-8151B1A4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B5E23F-9054-4650-BF96-3ACDEF5D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E948D5-600F-42D6-969C-F0ABF197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220C0-A25C-4978-A0D6-B0D2C66A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5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848B43-C9B4-49A8-AE1A-727457A3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0208E1-8BCC-4ADF-8E4E-03915F87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387E61-CC33-49E5-AD2B-A61AB098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8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464C8-0FE9-4B73-9022-EE6C9873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72C280-6A74-4C93-87BE-6D74A68D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06C14-133E-49B1-9668-A8A44A7DD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26DB3D-A7F0-401D-BA9D-371DBC99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F89BC-C4E1-4E1C-9403-E4B3801C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6B6863-0B06-4DCF-A5B7-237A7968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1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3DA84-9FAA-4D19-9CE7-1771D767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F2C233-EAA3-49BA-97A8-C295D844D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C15BDB-5F38-4D1B-96FB-6BD12A655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FD2877-62CB-43E4-8690-1B0FFA32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6182D-C941-4796-9196-C2FFE7E4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DDA5C-6BF6-49BB-AEF7-A8CB01B0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6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3A74CC-B2E1-4324-A44B-03662821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ACD58-8F80-42DD-9F17-DC1CF2C7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43BCD-EBE0-4585-BDD1-DB66BA3CC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4C937-0E30-4B87-A6D7-7A17F90959E8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BF688-6EAF-45C1-823D-F2CB24C4E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1E7A5-549D-4B89-BA24-F13DC0109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3FA80-5E3B-42DA-96E5-400552CF5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91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CA69EA-41D8-4DFB-AFEA-7F583EBC978D}"/>
              </a:ext>
            </a:extLst>
          </p:cNvPr>
          <p:cNvSpPr txBox="1"/>
          <p:nvPr/>
        </p:nvSpPr>
        <p:spPr>
          <a:xfrm>
            <a:off x="2276838" y="2608852"/>
            <a:ext cx="7415530" cy="2125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solidFill>
                  <a:srgbClr val="FFFFFF"/>
                </a:solidFill>
                <a:effectLst/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HELLO PHOTO with </a:t>
            </a:r>
            <a:r>
              <a:rPr lang="ko-KR" altLang="en-US" i="0" u="none" strike="noStrike" dirty="0">
                <a:solidFill>
                  <a:srgbClr val="FFFFFF"/>
                </a:solidFill>
                <a:effectLst/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연합뉴스</a:t>
            </a:r>
            <a:br>
              <a:rPr lang="en-US" altLang="ko-KR" b="0" dirty="0">
                <a:effectLst/>
                <a:latin typeface="Noto Sans KR Regular" panose="020B0500000000000000" pitchFamily="34" charset="-127"/>
                <a:ea typeface="Noto Sans KR Regular" panose="020B0500000000000000" pitchFamily="34" charset="-127"/>
              </a:rPr>
            </a:br>
            <a:r>
              <a:rPr lang="ko-KR" altLang="en-US" b="0" i="0" u="none" strike="noStrike" dirty="0">
                <a:solidFill>
                  <a:srgbClr val="FFFFFF"/>
                </a:solidFill>
                <a:effectLst/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리뉴얼 사이트 기획안</a:t>
            </a:r>
            <a:endParaRPr lang="en-US" altLang="ko-KR" b="0" i="0" u="none" strike="noStrike" dirty="0">
              <a:solidFill>
                <a:srgbClr val="FFFFFF"/>
              </a:solidFill>
              <a:effectLst/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 err="1">
                <a:solidFill>
                  <a:srgbClr val="FFFFFF"/>
                </a:solidFill>
                <a:effectLst/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김조은</a:t>
            </a:r>
            <a:br>
              <a:rPr lang="ko-KR" altLang="en-US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</a:br>
            <a:endParaRPr lang="ko-KR" altLang="en-US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53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594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E0DD96-9C9A-4F9E-9495-C30FAE23996D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포토사이트 리뉴얼인가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보도사진 이용객 하락세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34D5F9-ABD2-47B3-A990-B72D4462AEF6}"/>
              </a:ext>
            </a:extLst>
          </p:cNvPr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04BB2FA-3094-4A96-85C4-FE514B574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438691"/>
            <a:ext cx="7492927" cy="3980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EBE8E-84F0-48C5-BA06-78C67E4B7E64}"/>
              </a:ext>
            </a:extLst>
          </p:cNvPr>
          <p:cNvSpPr txBox="1"/>
          <p:nvPr/>
        </p:nvSpPr>
        <p:spPr>
          <a:xfrm>
            <a:off x="8308877" y="2102971"/>
            <a:ext cx="3289279" cy="208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</a:rPr>
              <a:t>보도사진 구매자수는 하락세</a:t>
            </a:r>
            <a:endParaRPr lang="en-US" altLang="ko-KR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이미지 저작권이 강화되어 유료화 서비스 이용고객이 증가하였지만 이에 반해 한정된 뉴스 이미지만을 제공하여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하락하는 추세다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3BB8E0-63F1-422B-A135-147329EC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85" y="4888633"/>
            <a:ext cx="4876800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647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594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5E818E-CA42-4366-9202-94F852B03AA5}"/>
              </a:ext>
            </a:extLst>
          </p:cNvPr>
          <p:cNvSpPr txBox="1"/>
          <p:nvPr/>
        </p:nvSpPr>
        <p:spPr>
          <a:xfrm>
            <a:off x="8532296" y="5460077"/>
            <a:ext cx="2659702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1)  </a:t>
            </a:r>
            <a:r>
              <a:rPr lang="ko-KR" altLang="en-US" sz="1400" dirty="0">
                <a:solidFill>
                  <a:schemeClr val="bg1"/>
                </a:solidFill>
              </a:rPr>
              <a:t>고객이 직접 참여하는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     수익서비스를 활용해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     다양성을 지닌 이미지 확보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2E5F5-14FA-4F71-BE04-D6925AE43EF7}"/>
              </a:ext>
            </a:extLst>
          </p:cNvPr>
          <p:cNvSpPr txBox="1"/>
          <p:nvPr/>
        </p:nvSpPr>
        <p:spPr>
          <a:xfrm>
            <a:off x="8532296" y="1876538"/>
            <a:ext cx="265970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1)  </a:t>
            </a:r>
            <a:r>
              <a:rPr lang="ko-KR" altLang="en-US" sz="1400" dirty="0">
                <a:solidFill>
                  <a:schemeClr val="bg1"/>
                </a:solidFill>
              </a:rPr>
              <a:t>신규고객 및 기존 고객에게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     다양한 결제 플랫폼 제공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971F1E-E12B-4038-8321-55C1F7E9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22" y="1300649"/>
            <a:ext cx="6640111" cy="2447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089999-D025-4820-8D06-5886CACB0F7E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포토사이트 리뉴얼인가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사용자를 고려한 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경쟁사 핵심 전략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4637E3-6352-48D3-ABAA-9B79D529DBA5}"/>
              </a:ext>
            </a:extLst>
          </p:cNvPr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5B9BC-21C2-4E4D-97DC-163576BF23A4}"/>
              </a:ext>
            </a:extLst>
          </p:cNvPr>
          <p:cNvSpPr/>
          <p:nvPr/>
        </p:nvSpPr>
        <p:spPr>
          <a:xfrm>
            <a:off x="7839764" y="1104265"/>
            <a:ext cx="3919731" cy="840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</a:rPr>
              <a:t>디자인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ko-KR" altLang="en-US" dirty="0">
                <a:solidFill>
                  <a:srgbClr val="FFFF00"/>
                </a:solidFill>
              </a:rPr>
              <a:t>중소기업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ko-KR" altLang="en-US" dirty="0">
                <a:solidFill>
                  <a:srgbClr val="FFFF00"/>
                </a:solidFill>
              </a:rPr>
              <a:t>방송사 </a:t>
            </a:r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</a:rPr>
              <a:t>주요고객을 위한 경쟁사 핵심 전략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39953-21A0-49EF-AAB8-8D0E952F38C9}"/>
              </a:ext>
            </a:extLst>
          </p:cNvPr>
          <p:cNvSpPr txBox="1"/>
          <p:nvPr/>
        </p:nvSpPr>
        <p:spPr>
          <a:xfrm>
            <a:off x="8532296" y="2711889"/>
            <a:ext cx="253466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2) </a:t>
            </a:r>
            <a:r>
              <a:rPr lang="ko-KR" altLang="en-US" sz="1400" dirty="0">
                <a:solidFill>
                  <a:schemeClr val="bg1"/>
                </a:solidFill>
              </a:rPr>
              <a:t>무료 이미지 배포를 통해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    사용자로 하여금 웹사이트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</a:rPr>
              <a:t>경험을 간접적으로 유도함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A0DBB-EB51-4F14-A651-A9C68C5C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15" y="2984207"/>
            <a:ext cx="6114620" cy="333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46224F-902A-4007-A007-43A8DC960C1C}"/>
              </a:ext>
            </a:extLst>
          </p:cNvPr>
          <p:cNvSpPr txBox="1"/>
          <p:nvPr/>
        </p:nvSpPr>
        <p:spPr>
          <a:xfrm>
            <a:off x="8532296" y="3856665"/>
            <a:ext cx="3073277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3) </a:t>
            </a:r>
            <a:r>
              <a:rPr lang="ko-KR" altLang="en-US" sz="1400" dirty="0">
                <a:solidFill>
                  <a:schemeClr val="bg1"/>
                </a:solidFill>
              </a:rPr>
              <a:t>이미지사업의 주된 고객이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</a:rPr>
              <a:t>기업이용객을 고려하여 비즈니스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r>
              <a:rPr lang="ko-KR" altLang="en-US" sz="1400" dirty="0">
                <a:solidFill>
                  <a:schemeClr val="bg1"/>
                </a:solidFill>
              </a:rPr>
              <a:t>패키지 상품을 별도로 제공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583D3B-A8DF-4736-AC60-FB0A1F43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5146118"/>
            <a:ext cx="5998417" cy="128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FC116-B319-402C-A3FF-925037F56955}"/>
              </a:ext>
            </a:extLst>
          </p:cNvPr>
          <p:cNvSpPr/>
          <p:nvPr/>
        </p:nvSpPr>
        <p:spPr>
          <a:xfrm>
            <a:off x="7884376" y="4938713"/>
            <a:ext cx="3919731" cy="459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</a:rPr>
              <a:t>일반고객 </a:t>
            </a:r>
            <a:r>
              <a:rPr lang="ko-KR" altLang="en-US" dirty="0" err="1">
                <a:solidFill>
                  <a:srgbClr val="FFFF00"/>
                </a:solidFill>
              </a:rPr>
              <a:t>참여을</a:t>
            </a:r>
            <a:r>
              <a:rPr lang="ko-KR" altLang="en-US" dirty="0">
                <a:solidFill>
                  <a:srgbClr val="FFFF00"/>
                </a:solidFill>
              </a:rPr>
              <a:t> 유도한 전략</a:t>
            </a:r>
          </a:p>
        </p:txBody>
      </p:sp>
    </p:spTree>
    <p:extLst>
      <p:ext uri="{BB962C8B-B14F-4D97-AF65-F5344CB8AC3E}">
        <p14:creationId xmlns:p14="http://schemas.microsoft.com/office/powerpoint/2010/main" val="235034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0" y="-2194"/>
            <a:ext cx="12192635" cy="6858635"/>
          </a:xfrm>
          <a:prstGeom prst="rect">
            <a:avLst/>
          </a:prstGeom>
          <a:solidFill>
            <a:schemeClr val="tx1">
              <a:alpha val="6594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1371877" y="1477793"/>
            <a:ext cx="9229725" cy="21852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미디어가 점차 중요해지는 시대에 살면서 사진이라는 매개체는 분명 단단한 기반에 부여되어 미디어에 가장 중요한 역할을 해오고 있습니다</a:t>
            </a:r>
            <a:r>
              <a:rPr lang="en-US" altLang="ko-KR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또한 최근 공공미디어의 사진매체의 증가통계를 보면 음원과 영상보다 압도적으로 우세를 보이고 있습니다</a:t>
            </a:r>
            <a:r>
              <a:rPr lang="en-US" altLang="ko-KR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더 나아가 사진자료의 중요성을 바탕으로 여러 경쟁 사이트 들이 생겨남으로써 얼마나 많은 </a:t>
            </a:r>
            <a:r>
              <a:rPr lang="ko-KR" altLang="en-US" sz="1400" dirty="0" err="1">
                <a:solidFill>
                  <a:schemeClr val="bg1"/>
                </a:solidFill>
                <a:ea typeface="Noto Sans KR Regular" panose="020B0500000000000000" pitchFamily="34" charset="-127"/>
              </a:rPr>
              <a:t>경재력이</a:t>
            </a: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 있는가를 입증하고 있습니다</a:t>
            </a:r>
            <a:r>
              <a:rPr lang="en-US" altLang="ko-KR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.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400" dirty="0">
              <a:solidFill>
                <a:schemeClr val="bg1"/>
              </a:solidFill>
              <a:ea typeface="Noto Sans KR Regular" panose="020B0500000000000000" pitchFamily="34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FFFF00"/>
                </a:solidFill>
                <a:ea typeface="Noto Sans KR Regular" panose="020B0500000000000000" pitchFamily="34" charset="-127"/>
              </a:rPr>
              <a:t>‘</a:t>
            </a:r>
            <a:r>
              <a:rPr lang="ko-KR" altLang="en-US" sz="1400" dirty="0" err="1">
                <a:solidFill>
                  <a:srgbClr val="FFFF00"/>
                </a:solidFill>
                <a:ea typeface="Noto Sans KR Regular" panose="020B0500000000000000" pitchFamily="34" charset="-127"/>
              </a:rPr>
              <a:t>헬로</a:t>
            </a:r>
            <a:r>
              <a:rPr lang="ko-KR" altLang="en-US" sz="1400" dirty="0">
                <a:solidFill>
                  <a:srgbClr val="FFFF00"/>
                </a:solidFill>
                <a:ea typeface="Noto Sans KR Regular" panose="020B0500000000000000" pitchFamily="34" charset="-127"/>
              </a:rPr>
              <a:t> 포토</a:t>
            </a:r>
            <a:r>
              <a:rPr lang="en-US" altLang="ko-KR" sz="1400" dirty="0">
                <a:solidFill>
                  <a:srgbClr val="FFFF00"/>
                </a:solidFill>
                <a:ea typeface="Noto Sans KR Regular" panose="020B0500000000000000" pitchFamily="34" charset="-127"/>
              </a:rPr>
              <a:t>’</a:t>
            </a:r>
            <a:r>
              <a:rPr lang="ko-KR" altLang="en-US" sz="1400" dirty="0">
                <a:solidFill>
                  <a:srgbClr val="FFFF00"/>
                </a:solidFill>
                <a:ea typeface="Noto Sans KR Regular" panose="020B0500000000000000" pitchFamily="34" charset="-127"/>
              </a:rPr>
              <a:t>는 대부분의 경쟁사와는 달리 한결같이 사용자의 편의성을 배재한 홈페이지를 운영하고 있습니다</a:t>
            </a:r>
            <a:r>
              <a:rPr lang="en-US" altLang="ko-KR" sz="1400" dirty="0">
                <a:solidFill>
                  <a:srgbClr val="FFFF00"/>
                </a:solidFill>
                <a:ea typeface="Noto Sans KR Regular" panose="020B0500000000000000" pitchFamily="34" charset="-127"/>
              </a:rPr>
              <a:t>.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많은 사람들이 미디어를 찾는 만큼 기존 기업고객의 유치 뿐만 아니라 일반 신규 고객에게 개인 결제 플랫폼 및 장르에 구애 받지않는 다양한 이미지를 제공하여 이윤창출을 목적으로 편의성을 갖춘 웹사이트로 개편해야 할 때라 생각합니다</a:t>
            </a:r>
            <a:r>
              <a:rPr lang="en-US" altLang="ko-KR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.</a:t>
            </a:r>
            <a:br>
              <a:rPr lang="ko-KR" altLang="en-US" sz="2000" dirty="0">
                <a:solidFill>
                  <a:schemeClr val="bg1"/>
                </a:solidFill>
                <a:ea typeface="Noto Sans KR Regular" panose="020B0500000000000000" pitchFamily="34" charset="-127"/>
              </a:rPr>
            </a:br>
            <a:endParaRPr lang="ko-KR" altLang="en-US" sz="2000" dirty="0">
              <a:solidFill>
                <a:schemeClr val="bg1"/>
              </a:solidFill>
              <a:ea typeface="Noto Sans KR Regular" panose="020B0500000000000000" pitchFamily="34" charset="-127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2513719" y="3939701"/>
            <a:ext cx="2187575" cy="2187575"/>
          </a:xfrm>
          <a:prstGeom prst="ellipse">
            <a:avLst/>
          </a:prstGeom>
          <a:solidFill>
            <a:schemeClr val="tx1">
              <a:alpha val="36000"/>
            </a:schemeClr>
          </a:solidFill>
          <a:ln w="0">
            <a:solidFill>
              <a:schemeClr val="bg1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결제 서비스 </a:t>
            </a:r>
            <a:endParaRPr lang="en-US" altLang="ko-KR" sz="14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플랫폼 제공</a:t>
            </a: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5883022" y="3994800"/>
            <a:ext cx="2187575" cy="2187575"/>
          </a:xfrm>
          <a:prstGeom prst="ellipse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latin typeface="맑은 고딕" charset="0"/>
                <a:ea typeface="맑은 고딕" charset="0"/>
                <a:cs typeface="+mn-cs"/>
              </a:rPr>
              <a:t>기존고객 유치</a:t>
            </a:r>
            <a:endParaRPr lang="en-US" altLang="ko-KR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latin typeface="맑은 고딕" charset="0"/>
                <a:ea typeface="맑은 고딕" charset="0"/>
              </a:rPr>
              <a:t>+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latin typeface="맑은 고딕" charset="0"/>
                <a:ea typeface="맑은 고딕" charset="0"/>
                <a:cs typeface="+mn-cs"/>
              </a:rPr>
              <a:t>신규고객 확보</a:t>
            </a: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718854" y="3943249"/>
            <a:ext cx="2187575" cy="2187575"/>
          </a:xfrm>
          <a:prstGeom prst="ellipse">
            <a:avLst/>
          </a:prstGeom>
          <a:solidFill>
            <a:schemeClr val="bg1">
              <a:alpha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고객의 참여를 유도하여 다양한 이미지제공</a:t>
            </a: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F268CDD-1265-4E0D-AF9B-8CDBB9FAE5A8}"/>
              </a:ext>
            </a:extLst>
          </p:cNvPr>
          <p:cNvCxnSpPr>
            <a:cxnSpLocks/>
          </p:cNvCxnSpPr>
          <p:nvPr/>
        </p:nvCxnSpPr>
        <p:spPr>
          <a:xfrm>
            <a:off x="4914427" y="5037036"/>
            <a:ext cx="86558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45FDE5-DE31-46F2-A1C9-069D1F01A38B}"/>
              </a:ext>
            </a:extLst>
          </p:cNvPr>
          <p:cNvSpPr txBox="1"/>
          <p:nvPr/>
        </p:nvSpPr>
        <p:spPr>
          <a:xfrm>
            <a:off x="4748587" y="4390940"/>
            <a:ext cx="1107996" cy="1072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UI/UX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사이트 개편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장르사업확장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B5EE6-4B5C-440C-8DB9-CBFC4F32D777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포토사이트 리뉴얼인가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이윤창출 목적의 </a:t>
            </a:r>
            <a:r>
              <a:rPr lang="ko-KR" altLang="en-US" sz="1100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사이트리뉴얼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C6A3CAD-769D-4A30-BA28-A922FC81FD92}"/>
              </a:ext>
            </a:extLst>
          </p:cNvPr>
          <p:cNvCxnSpPr>
            <a:cxnSpLocks/>
          </p:cNvCxnSpPr>
          <p:nvPr/>
        </p:nvCxnSpPr>
        <p:spPr>
          <a:xfrm flipH="1">
            <a:off x="584200" y="991235"/>
            <a:ext cx="11007436" cy="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B2CE9C7-2E8D-43E3-ABC8-16B6A039EFBE}"/>
              </a:ext>
            </a:extLst>
          </p:cNvPr>
          <p:cNvSpPr>
            <a:spLocks/>
          </p:cNvSpPr>
          <p:nvPr/>
        </p:nvSpPr>
        <p:spPr>
          <a:xfrm>
            <a:off x="8902141" y="3994800"/>
            <a:ext cx="2187575" cy="2187575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이윤창출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57C3F5C-4D4D-4328-BF19-F1B85705CC35}"/>
              </a:ext>
            </a:extLst>
          </p:cNvPr>
          <p:cNvCxnSpPr>
            <a:cxnSpLocks/>
          </p:cNvCxnSpPr>
          <p:nvPr/>
        </p:nvCxnSpPr>
        <p:spPr>
          <a:xfrm>
            <a:off x="8170877" y="5037036"/>
            <a:ext cx="5896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61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5167312" y="3059668"/>
            <a:ext cx="185737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i="0" strike="noStrike" dirty="0">
                <a:solidFill>
                  <a:srgbClr val="FFFFFF"/>
                </a:solidFill>
                <a:ea typeface="Noto Sans KR Regular" charset="0"/>
              </a:rPr>
              <a:t>현재 사이트 현황</a:t>
            </a:r>
            <a:endParaRPr lang="ko-KR" altLang="en-US" dirty="0">
              <a:ea typeface="Noto Sans K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8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4852945" y="412076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 dirty="0">
                <a:ea typeface="Noto Sans KR Regular" panose="020B0500000000000000" pitchFamily="34" charset="-127"/>
              </a:rPr>
              <a:t>HOME</a:t>
            </a:r>
            <a:endParaRPr lang="ko-KR" altLang="en-US" sz="1200" b="1" dirty="0">
              <a:ea typeface="Noto Sans KR Regular" panose="020B0500000000000000" pitchFamily="34" charset="-127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908325" y="95546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>
                <a:ea typeface="Noto Sans KR Regular" panose="020B0500000000000000" pitchFamily="34" charset="-127"/>
              </a:rPr>
              <a:t>시사/보도</a:t>
            </a:r>
            <a:endParaRPr lang="ko-KR" altLang="en-US" sz="1100" b="0">
              <a:ea typeface="Noto Sans KR Regular" panose="020B0500000000000000" pitchFamily="34" charset="-127"/>
            </a:endParaRP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2855870" y="95546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>
                <a:ea typeface="Noto Sans KR Regular" panose="020B0500000000000000" pitchFamily="34" charset="-127"/>
              </a:rPr>
              <a:t>교과/출판</a:t>
            </a:r>
            <a:endParaRPr lang="ko-KR" altLang="en-US" sz="1100" b="0">
              <a:ea typeface="Noto Sans KR Regular" panose="020B0500000000000000" pitchFamily="34" charset="-127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4825640" y="95546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>
                <a:ea typeface="Noto Sans KR Regular" panose="020B0500000000000000" pitchFamily="34" charset="-127"/>
              </a:rPr>
              <a:t>광고/홍보</a:t>
            </a:r>
            <a:endParaRPr lang="ko-KR" altLang="en-US" sz="1100" b="0">
              <a:ea typeface="Noto Sans KR Regular" panose="020B0500000000000000" pitchFamily="34" charset="-127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6616340" y="955467"/>
            <a:ext cx="1383665" cy="30162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FF00"/>
            </a:solidFill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dirty="0" err="1">
                <a:solidFill>
                  <a:srgbClr val="000000"/>
                </a:solidFill>
                <a:ea typeface="Noto Sans KR Regular" panose="020B0500000000000000" pitchFamily="34" charset="-127"/>
              </a:rPr>
              <a:t>주요뉴스</a:t>
            </a:r>
            <a:endParaRPr lang="ko-KR" altLang="en-US" sz="1100" b="0" dirty="0">
              <a:solidFill>
                <a:srgbClr val="000000"/>
              </a:solidFill>
              <a:ea typeface="Noto Sans KR Regular" panose="020B0500000000000000" pitchFamily="34" charset="-127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8471810" y="955467"/>
            <a:ext cx="1383665" cy="30162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dirty="0" err="1">
                <a:solidFill>
                  <a:srgbClr val="000000"/>
                </a:solidFill>
                <a:ea typeface="Noto Sans KR Regular" panose="020B0500000000000000" pitchFamily="34" charset="-127"/>
              </a:rPr>
              <a:t>패키지사진</a:t>
            </a:r>
            <a:endParaRPr lang="ko-KR" altLang="en-US" sz="1100" b="0" dirty="0">
              <a:solidFill>
                <a:srgbClr val="000000"/>
              </a:solidFill>
              <a:ea typeface="Noto Sans KR Regular" panose="020B0500000000000000" pitchFamily="34" charset="-127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10137415" y="955467"/>
            <a:ext cx="1383665" cy="301625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dirty="0" err="1">
                <a:solidFill>
                  <a:srgbClr val="000000"/>
                </a:solidFill>
                <a:ea typeface="Noto Sans KR Regular" panose="020B0500000000000000" pitchFamily="34" charset="-127"/>
              </a:rPr>
              <a:t>외신사진</a:t>
            </a:r>
            <a:r>
              <a:rPr sz="1100" b="0" dirty="0">
                <a:solidFill>
                  <a:srgbClr val="000000"/>
                </a:solidFill>
                <a:ea typeface="Noto Sans KR Regular" panose="020B0500000000000000" pitchFamily="34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ea typeface="Noto Sans KR Regular" panose="020B0500000000000000" pitchFamily="34" charset="-127"/>
              </a:rPr>
              <a:t>직접검색</a:t>
            </a:r>
            <a:endParaRPr lang="ko-KR" altLang="en-US" sz="1100" b="0" dirty="0">
              <a:solidFill>
                <a:srgbClr val="000000"/>
              </a:solidFill>
              <a:ea typeface="Noto Sans KR Regular" panose="020B0500000000000000" pitchFamily="34" charset="-127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>
            <a:off x="908325" y="150267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내신속보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908325" y="1993656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외신속보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908325" y="2484635"/>
            <a:ext cx="1383665" cy="301625"/>
          </a:xfrm>
          <a:prstGeom prst="rect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주요뉴스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908325" y="300533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지방언론사사진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>
            <a:off x="908325" y="3531750"/>
            <a:ext cx="1383665" cy="30162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패키지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2867300" y="150267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학습교재용테마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2867300" y="1993656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작가 갤러리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2867300" y="248463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연합 이매진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2867300" y="300533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업데이트정보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6628731" y="150267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분류별조회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21" name="직사각형 20"/>
          <p:cNvSpPr>
            <a:spLocks/>
          </p:cNvSpPr>
          <p:nvPr/>
        </p:nvSpPr>
        <p:spPr>
          <a:xfrm>
            <a:off x="6628731" y="1993656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기간별조회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6628731" y="248463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주요뉴스 제목검색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>
            <a:off x="10137904" y="150267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dirty="0">
                <a:ea typeface="Noto Sans KR Regular" panose="020B0500000000000000" pitchFamily="34" charset="-127"/>
              </a:rPr>
              <a:t>AP  images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10137904" y="1993656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dirty="0">
                <a:ea typeface="Noto Sans KR Regular" panose="020B0500000000000000" pitchFamily="34" charset="-127"/>
              </a:rPr>
              <a:t>RIA images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10137904" y="248463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ukrinform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10137904" y="3049150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camerapress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10137904" y="3607950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>
                <a:ea typeface="Noto Sans KR Regular" panose="020B0500000000000000" pitchFamily="34" charset="-127"/>
              </a:rPr>
              <a:t>picture-alliance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8" name="직사각형 27"/>
          <p:cNvSpPr>
            <a:spLocks/>
          </p:cNvSpPr>
          <p:nvPr/>
        </p:nvSpPr>
        <p:spPr>
          <a:xfrm>
            <a:off x="10137904" y="415595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epa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10137904" y="4682370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imaginechina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>
            <a:off x="10137904" y="523037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tassphoto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AE051-342F-4817-A6D0-D3F99D13A729}"/>
              </a:ext>
            </a:extLst>
          </p:cNvPr>
          <p:cNvSpPr>
            <a:spLocks/>
          </p:cNvSpPr>
          <p:nvPr/>
        </p:nvSpPr>
        <p:spPr>
          <a:xfrm>
            <a:off x="6616339" y="412076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dirty="0" err="1">
                <a:ea typeface="Noto Sans KR Regular" panose="020B0500000000000000" pitchFamily="34" charset="-127"/>
              </a:rPr>
              <a:t>메인검색</a:t>
            </a:r>
            <a:endParaRPr lang="en-US" altLang="ko-KR" sz="1200" b="1" dirty="0">
              <a:ea typeface="Noto Sans KR Regular" panose="020B0500000000000000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1CD863-52BF-4D22-9171-3B5E43706423}"/>
              </a:ext>
            </a:extLst>
          </p:cNvPr>
          <p:cNvSpPr/>
          <p:nvPr/>
        </p:nvSpPr>
        <p:spPr>
          <a:xfrm>
            <a:off x="379243" y="3971842"/>
            <a:ext cx="7569051" cy="270780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2D56FD-704D-484D-AA78-B544DDD8DD9C}"/>
              </a:ext>
            </a:extLst>
          </p:cNvPr>
          <p:cNvSpPr txBox="1"/>
          <p:nvPr/>
        </p:nvSpPr>
        <p:spPr>
          <a:xfrm>
            <a:off x="367601" y="3944403"/>
            <a:ext cx="7569051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1. ‘</a:t>
            </a:r>
            <a:r>
              <a:rPr lang="ko-KR" altLang="en-US" sz="1400" dirty="0">
                <a:ea typeface="Noto Sans KR Regular" panose="020B0500000000000000" pitchFamily="34" charset="-127"/>
              </a:rPr>
              <a:t>사진</a:t>
            </a:r>
            <a:r>
              <a:rPr lang="en-US" altLang="ko-KR" sz="1400" dirty="0">
                <a:ea typeface="Noto Sans KR Regular" panose="020B0500000000000000" pitchFamily="34" charset="-127"/>
              </a:rPr>
              <a:t>’</a:t>
            </a:r>
            <a:r>
              <a:rPr lang="ko-KR" altLang="en-US" sz="1400" dirty="0">
                <a:ea typeface="Noto Sans KR Regular" panose="020B0500000000000000" pitchFamily="34" charset="-127"/>
              </a:rPr>
              <a:t>사이트 특성상 특정 작가의 사진을 찾는 주된 고객층을 위한 </a:t>
            </a:r>
            <a:r>
              <a:rPr lang="en-US" altLang="ko-KR" sz="1400" dirty="0">
                <a:ea typeface="Noto Sans KR Regular" panose="020B0500000000000000" pitchFamily="34" charset="-127"/>
              </a:rPr>
              <a:t>‘</a:t>
            </a:r>
            <a:r>
              <a:rPr lang="ko-KR" altLang="en-US" sz="1400" dirty="0">
                <a:ea typeface="Noto Sans KR Regular" panose="020B0500000000000000" pitchFamily="34" charset="-127"/>
              </a:rPr>
              <a:t>작가갤러리</a:t>
            </a:r>
            <a:r>
              <a:rPr lang="en-US" altLang="ko-KR" sz="1400" dirty="0">
                <a:ea typeface="Noto Sans KR Regular" panose="020B0500000000000000" pitchFamily="34" charset="-127"/>
              </a:rPr>
              <a:t>’ </a:t>
            </a:r>
            <a:r>
              <a:rPr lang="ko-KR" altLang="en-US" sz="1400" dirty="0">
                <a:ea typeface="Noto Sans KR Regular" panose="020B0500000000000000" pitchFamily="34" charset="-127"/>
              </a:rPr>
              <a:t>패널이 교과</a:t>
            </a:r>
            <a:r>
              <a:rPr lang="en-US" altLang="ko-KR" sz="1400" dirty="0">
                <a:ea typeface="Noto Sans KR Regular" panose="020B0500000000000000" pitchFamily="34" charset="-127"/>
              </a:rPr>
              <a:t>/</a:t>
            </a:r>
            <a:r>
              <a:rPr lang="ko-KR" altLang="en-US" sz="1400" dirty="0">
                <a:ea typeface="Noto Sans KR Regular" panose="020B0500000000000000" pitchFamily="34" charset="-127"/>
              </a:rPr>
              <a:t>출판        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Noto Sans KR Regular" panose="020B0500000000000000" pitchFamily="34" charset="-127"/>
              </a:rPr>
              <a:t>    에 하위목록으로 </a:t>
            </a:r>
            <a:r>
              <a:rPr lang="ko-KR" altLang="en-US" sz="1400" dirty="0" err="1">
                <a:ea typeface="Noto Sans KR Regular" panose="020B0500000000000000" pitchFamily="34" charset="-127"/>
              </a:rPr>
              <a:t>들어가있음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2. </a:t>
            </a:r>
            <a:r>
              <a:rPr lang="ko-KR" altLang="en-US" sz="1400" dirty="0">
                <a:ea typeface="Noto Sans KR Regular" panose="020B0500000000000000" pitchFamily="34" charset="-127"/>
              </a:rPr>
              <a:t>중복적으로 표시되고 있는 </a:t>
            </a:r>
            <a:r>
              <a:rPr lang="en-US" altLang="ko-KR" sz="1400" dirty="0">
                <a:ea typeface="Noto Sans KR Regular" panose="020B0500000000000000" pitchFamily="34" charset="-127"/>
              </a:rPr>
              <a:t>‘</a:t>
            </a:r>
            <a:r>
              <a:rPr lang="ko-KR" altLang="en-US" sz="1400" dirty="0">
                <a:ea typeface="Noto Sans KR Regular" panose="020B0500000000000000" pitchFamily="34" charset="-127"/>
              </a:rPr>
              <a:t>패키지</a:t>
            </a:r>
            <a:r>
              <a:rPr lang="en-US" altLang="ko-KR" sz="1400" dirty="0">
                <a:ea typeface="Noto Sans KR Regular" panose="020B0500000000000000" pitchFamily="34" charset="-127"/>
              </a:rPr>
              <a:t>＇</a:t>
            </a:r>
            <a:r>
              <a:rPr lang="ko-KR" altLang="en-US" sz="1400" dirty="0">
                <a:ea typeface="Noto Sans KR Regular" panose="020B0500000000000000" pitchFamily="34" charset="-127"/>
              </a:rPr>
              <a:t>와 </a:t>
            </a:r>
            <a:r>
              <a:rPr lang="en-US" altLang="ko-KR" sz="1400" dirty="0">
                <a:ea typeface="Noto Sans KR Regular" panose="020B0500000000000000" pitchFamily="34" charset="-127"/>
              </a:rPr>
              <a:t>‘</a:t>
            </a:r>
            <a:r>
              <a:rPr lang="ko-KR" altLang="en-US" sz="1400" dirty="0">
                <a:ea typeface="Noto Sans KR Regular" panose="020B0500000000000000" pitchFamily="34" charset="-127"/>
              </a:rPr>
              <a:t>주요뉴스</a:t>
            </a:r>
            <a:r>
              <a:rPr lang="en-US" altLang="ko-KR" sz="1400" dirty="0">
                <a:ea typeface="Noto Sans KR Regular" panose="020B0500000000000000" pitchFamily="34" charset="-127"/>
              </a:rPr>
              <a:t>’ </a:t>
            </a:r>
            <a:r>
              <a:rPr lang="ko-KR" altLang="en-US" sz="1400" dirty="0">
                <a:ea typeface="Noto Sans KR Regular" panose="020B0500000000000000" pitchFamily="34" charset="-127"/>
              </a:rPr>
              <a:t>패널을 해당 카테고리 내에서 동일한 정보를  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   </a:t>
            </a:r>
            <a:r>
              <a:rPr lang="ko-KR" altLang="en-US" sz="1400" dirty="0">
                <a:ea typeface="Noto Sans KR Regular" panose="020B0500000000000000" pitchFamily="34" charset="-127"/>
              </a:rPr>
              <a:t>제공하고 있기 때문에 개편이 필요해 보임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3. ‘</a:t>
            </a:r>
            <a:r>
              <a:rPr lang="ko-KR" altLang="en-US" sz="1400" dirty="0">
                <a:ea typeface="Noto Sans KR Regular" panose="020B0500000000000000" pitchFamily="34" charset="-127"/>
              </a:rPr>
              <a:t>외신사진 직접검색</a:t>
            </a:r>
            <a:r>
              <a:rPr lang="en-US" altLang="ko-KR" sz="1400" dirty="0">
                <a:ea typeface="Noto Sans KR Regular" panose="020B0500000000000000" pitchFamily="34" charset="-127"/>
              </a:rPr>
              <a:t>‘ </a:t>
            </a:r>
            <a:r>
              <a:rPr lang="ko-KR" altLang="en-US" sz="1400" dirty="0">
                <a:ea typeface="Noto Sans KR Regular" panose="020B0500000000000000" pitchFamily="34" charset="-127"/>
              </a:rPr>
              <a:t>창에 나와있는 사이트의 </a:t>
            </a:r>
            <a:r>
              <a:rPr lang="en-US" altLang="ko-KR" sz="1400" dirty="0">
                <a:ea typeface="Noto Sans KR Regular" panose="020B0500000000000000" pitchFamily="34" charset="-127"/>
              </a:rPr>
              <a:t>50%</a:t>
            </a:r>
            <a:r>
              <a:rPr lang="ko-KR" altLang="en-US" sz="1400" dirty="0">
                <a:ea typeface="Noto Sans KR Regular" panose="020B0500000000000000" pitchFamily="34" charset="-127"/>
              </a:rPr>
              <a:t>이상이 폐지된 사이트이거나 사이트 이름이 바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    </a:t>
            </a:r>
            <a:r>
              <a:rPr lang="ko-KR" altLang="en-US" sz="1400" dirty="0">
                <a:ea typeface="Noto Sans KR Regular" panose="020B0500000000000000" pitchFamily="34" charset="-127"/>
              </a:rPr>
              <a:t>뀌었음을 고려해 업데이트가 필요해 보임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4. </a:t>
            </a:r>
            <a:r>
              <a:rPr lang="ko-KR" altLang="en-US" sz="1400" dirty="0">
                <a:ea typeface="Noto Sans KR Regular" panose="020B0500000000000000" pitchFamily="34" charset="-127"/>
              </a:rPr>
              <a:t>업데이트정보는 다른 사진정보들과 함께 메인 페이지에서 바로 볼 수 있도록 배치가 </a:t>
            </a:r>
            <a:r>
              <a:rPr lang="ko-KR" altLang="en-US" sz="1400" dirty="0" err="1">
                <a:ea typeface="Noto Sans KR Regular" panose="020B0500000000000000" pitchFamily="34" charset="-127"/>
              </a:rPr>
              <a:t>필요해보임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5. </a:t>
            </a:r>
            <a:r>
              <a:rPr lang="ko-KR" altLang="en-US" sz="1400" dirty="0">
                <a:ea typeface="Noto Sans KR Regular" panose="020B0500000000000000" pitchFamily="34" charset="-127"/>
              </a:rPr>
              <a:t>특정한 내용을 담고있지 않은 광고 패널은 메인 메뉴에서 제외되어야 한다고 생각됨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ea typeface="Noto Sans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C7FCE4-C859-4E66-9A10-36B62B6602D8}"/>
              </a:ext>
            </a:extLst>
          </p:cNvPr>
          <p:cNvSpPr txBox="1">
            <a:spLocks/>
          </p:cNvSpPr>
          <p:nvPr/>
        </p:nvSpPr>
        <p:spPr>
          <a:xfrm>
            <a:off x="656121" y="431187"/>
            <a:ext cx="3981194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bg1"/>
                </a:solidFill>
                <a:ea typeface="맑은 고딕" charset="0"/>
                <a:cs typeface="+mn-cs"/>
              </a:rPr>
              <a:t>’hello photo’</a:t>
            </a:r>
            <a:r>
              <a:rPr lang="ko-KR" altLang="en-US" sz="1400" dirty="0">
                <a:solidFill>
                  <a:schemeClr val="bg1"/>
                </a:solidFill>
                <a:ea typeface="맑은 고딕" charset="0"/>
                <a:cs typeface="+mn-cs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ea typeface="맑은 고딕" charset="0"/>
              </a:rPr>
              <a:t>정보구조도</a:t>
            </a:r>
            <a:endParaRPr lang="ko-KR" altLang="en-US" sz="1400" dirty="0">
              <a:solidFill>
                <a:schemeClr val="bg1"/>
              </a:solidFill>
              <a:ea typeface="맑은 고딕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A62889-7FB8-44B0-94EB-B886C1B33509}"/>
              </a:ext>
            </a:extLst>
          </p:cNvPr>
          <p:cNvSpPr txBox="1">
            <a:spLocks/>
          </p:cNvSpPr>
          <p:nvPr/>
        </p:nvSpPr>
        <p:spPr>
          <a:xfrm>
            <a:off x="8471810" y="390515"/>
            <a:ext cx="304927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>
                <a:ea typeface="맑은 고딕" charset="0"/>
              </a:rPr>
              <a:t>로그인     회원가입    장바구니</a:t>
            </a:r>
            <a:endParaRPr lang="ko-KR" altLang="en-US" sz="1400" b="1" dirty="0"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73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/Users/mac/Library/Group Containers/L48J367XN4.com.infraware.PolarisOffice/EngineTemp/1243/fImage3695694260572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" y="2273300"/>
            <a:ext cx="3798570" cy="2741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 descr="/Users/mac/Library/Group Containers/L48J367XN4.com.infraware.PolarisOffice/EngineTemp/1243/fImage2163672261635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47" y="2306319"/>
            <a:ext cx="4808220" cy="2675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/Users/mac/Library/Group Containers/L48J367XN4.com.infraware.PolarisOffice/EngineTemp/1243/fImage4574648262946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480" y="848360"/>
            <a:ext cx="2597150" cy="555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1605915" y="1813623"/>
            <a:ext cx="106108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Main page</a:t>
            </a:r>
            <a:endParaRPr lang="ko-KR" altLang="en-US" sz="140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6103620" y="1813623"/>
            <a:ext cx="1115060" cy="30861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Detail page</a:t>
            </a:r>
            <a:endParaRPr lang="ko-KR" altLang="en-US" sz="14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10048240" y="393053"/>
            <a:ext cx="1179195" cy="30861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Whole page</a:t>
            </a:r>
            <a:endParaRPr lang="ko-KR" altLang="en-US" sz="14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FB17C-2688-4BC8-B3EC-9351F6ABD91D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사이트 현황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en-US" altLang="ko-KR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2020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82906F-A733-4A47-BC60-A2596692A047}"/>
              </a:ext>
            </a:extLst>
          </p:cNvPr>
          <p:cNvCxnSpPr>
            <a:cxnSpLocks/>
          </p:cNvCxnSpPr>
          <p:nvPr/>
        </p:nvCxnSpPr>
        <p:spPr>
          <a:xfrm flipH="1">
            <a:off x="584200" y="991235"/>
            <a:ext cx="8502967" cy="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/Users/mac/Library/Group Containers/L48J367XN4.com.infraware.PolarisOffice/EngineTemp/1243/fImage3695694247988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5" y="1280159"/>
            <a:ext cx="7282423" cy="5259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8313823" y="6359013"/>
            <a:ext cx="106108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Main page</a:t>
            </a:r>
            <a:endParaRPr lang="ko-KR" altLang="en-US" sz="14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9" name="그림 8" descr="/Users/mac/Library/Group Containers/L48J367XN4.com.infraware.PolarisOffice/EngineTemp/1243/fImage212647256888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"/>
          <a:stretch>
            <a:fillRect/>
          </a:stretch>
        </p:blipFill>
        <p:spPr>
          <a:xfrm>
            <a:off x="10501799" y="1925745"/>
            <a:ext cx="1388896" cy="4045131"/>
          </a:xfrm>
          <a:prstGeom prst="rect">
            <a:avLst/>
          </a:prstGeom>
          <a:ln>
            <a:noFill/>
          </a:ln>
          <a:effectLst>
            <a:outerShdw blurRad="419100" dist="139700" dir="4800000" sx="99000" sy="99000" algn="tl" rotWithShape="0">
              <a:schemeClr val="bg1">
                <a:alpha val="83000"/>
              </a:schemeClr>
            </a:outerShdw>
          </a:effectLst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10617200" y="140335"/>
            <a:ext cx="921385" cy="30861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Category</a:t>
            </a:r>
            <a:endParaRPr lang="ko-KR" altLang="en-US" sz="14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0134E2-B9B8-4D7C-B6C2-F0CB34801093}"/>
              </a:ext>
            </a:extLst>
          </p:cNvPr>
          <p:cNvSpPr/>
          <p:nvPr/>
        </p:nvSpPr>
        <p:spPr>
          <a:xfrm>
            <a:off x="359189" y="1084183"/>
            <a:ext cx="3299542" cy="155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 DESIGN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&gt;&gt;‘</a:t>
            </a:r>
            <a:r>
              <a:rPr lang="ko-KR" altLang="en-US" sz="1100" dirty="0">
                <a:solidFill>
                  <a:schemeClr val="tx1"/>
                </a:solidFill>
              </a:rPr>
              <a:t>사진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사이트 와는 관련성 없는 이미지를 사용하여 홈페이지의 뚜렷한 각인이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부족</a:t>
            </a:r>
            <a:r>
              <a:rPr lang="en-US" altLang="ko-KR" sz="1100" dirty="0">
                <a:solidFill>
                  <a:schemeClr val="tx1"/>
                </a:solidFill>
              </a:rPr>
              <a:t>＇</a:t>
            </a:r>
            <a:r>
              <a:rPr lang="ko-KR" altLang="en-US" sz="1100" dirty="0">
                <a:solidFill>
                  <a:schemeClr val="tx1"/>
                </a:solidFill>
              </a:rPr>
              <a:t>하다고 판단함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왼쪽으로 치우쳐진 레이아웃으로 일반 웹 브라우저를 사용하는 이용객에겐 시각적으로 산만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37B6FA-6A3E-4B05-8994-5C455F81A518}"/>
              </a:ext>
            </a:extLst>
          </p:cNvPr>
          <p:cNvSpPr/>
          <p:nvPr/>
        </p:nvSpPr>
        <p:spPr>
          <a:xfrm>
            <a:off x="359189" y="2751061"/>
            <a:ext cx="3299542" cy="147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USER INTERFACE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&gt;&gt;‘</a:t>
            </a:r>
            <a:r>
              <a:rPr lang="ko-KR" altLang="en-US" sz="1100" dirty="0">
                <a:solidFill>
                  <a:schemeClr val="tx1"/>
                </a:solidFill>
              </a:rPr>
              <a:t>구매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목적으로 들어온 사용자에게 가격정보를 제시하지 않아 별도로 하단패널에서 찾아야 하는 번거로움이 있음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카테고리창이 우측으로 치우쳐져 있어 좌측 검색패널과의 마우스 컨트롤이 불편함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2342BB-2110-4771-BB7D-6770FE3C2DC2}"/>
              </a:ext>
            </a:extLst>
          </p:cNvPr>
          <p:cNvSpPr/>
          <p:nvPr/>
        </p:nvSpPr>
        <p:spPr>
          <a:xfrm>
            <a:off x="359189" y="4334008"/>
            <a:ext cx="3299542" cy="82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CONTENTS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컨텐츠에 대한 정보가 부족해 클릭하지 </a:t>
            </a:r>
            <a:r>
              <a:rPr lang="ko-KR" altLang="en-US" sz="1100" dirty="0" err="1">
                <a:solidFill>
                  <a:schemeClr val="tx1"/>
                </a:solidFill>
              </a:rPr>
              <a:t>않고서는</a:t>
            </a:r>
            <a:r>
              <a:rPr lang="ko-KR" altLang="en-US" sz="1100" dirty="0">
                <a:solidFill>
                  <a:schemeClr val="tx1"/>
                </a:solidFill>
              </a:rPr>
              <a:t> 해당 컨텐츠 확인이 불가능함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62FCC-F839-4B45-A233-96EBF6F14E6B}"/>
              </a:ext>
            </a:extLst>
          </p:cNvPr>
          <p:cNvSpPr/>
          <p:nvPr/>
        </p:nvSpPr>
        <p:spPr>
          <a:xfrm>
            <a:off x="359189" y="5267613"/>
            <a:ext cx="3299542" cy="140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SERVICE&amp;MARKETING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할인정보나 계약관련사항이 제시되어 있지 않아 신규고객의 구매비율을 떨어뜨릴 수 있다고 생각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작가 </a:t>
            </a:r>
            <a:r>
              <a:rPr lang="ko-KR" altLang="en-US" sz="1100" dirty="0" err="1">
                <a:solidFill>
                  <a:schemeClr val="tx1"/>
                </a:solidFill>
              </a:rPr>
              <a:t>모집란이</a:t>
            </a:r>
            <a:r>
              <a:rPr lang="ko-KR" altLang="en-US" sz="1100" dirty="0">
                <a:solidFill>
                  <a:schemeClr val="tx1"/>
                </a:solidFill>
              </a:rPr>
              <a:t> 잘 보이지 않는 하단 창에 있어 컨텐츠 구매 및 판매를 목적으로 하는 고객층에게 돋보이지 않아 개선이 필요해 보임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E65A9-F965-4C9F-A582-CCC9A99FD918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사이트 현황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– main page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32B090-2E6A-4833-884E-F5E5FD0A9C38}"/>
              </a:ext>
            </a:extLst>
          </p:cNvPr>
          <p:cNvCxnSpPr>
            <a:cxnSpLocks/>
          </p:cNvCxnSpPr>
          <p:nvPr/>
        </p:nvCxnSpPr>
        <p:spPr>
          <a:xfrm flipH="1">
            <a:off x="584201" y="991235"/>
            <a:ext cx="9121774" cy="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/Users/mac/Library/Group Containers/L48J367XN4.com.infraware.PolarisOffice/EngineTemp/1243/fImage216367227775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000" y="1505582"/>
            <a:ext cx="7968753" cy="443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6876362" y="6143509"/>
            <a:ext cx="1115060" cy="30861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Detail page</a:t>
            </a:r>
            <a:endParaRPr lang="ko-KR" altLang="en-US" sz="14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4DDE60-9EF5-4DA9-A650-ACA79AB5883E}"/>
              </a:ext>
            </a:extLst>
          </p:cNvPr>
          <p:cNvSpPr/>
          <p:nvPr/>
        </p:nvSpPr>
        <p:spPr>
          <a:xfrm>
            <a:off x="386937" y="1251462"/>
            <a:ext cx="3299542" cy="1675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 DESIGN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연관성 없는 사진들의 나열로 </a:t>
            </a:r>
            <a:r>
              <a:rPr lang="ko-KR" altLang="en-US" sz="1100" dirty="0" err="1">
                <a:solidFill>
                  <a:schemeClr val="tx1"/>
                </a:solidFill>
              </a:rPr>
              <a:t>구매자로하여금</a:t>
            </a:r>
            <a:r>
              <a:rPr lang="ko-KR" altLang="en-US" sz="1100" dirty="0">
                <a:solidFill>
                  <a:schemeClr val="tx1"/>
                </a:solidFill>
              </a:rPr>
              <a:t> 혼란스러움을 야기 시킬 수 있다고 생각함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&gt;&gt;2000</a:t>
            </a:r>
            <a:r>
              <a:rPr lang="ko-KR" altLang="en-US" sz="1100" dirty="0">
                <a:solidFill>
                  <a:schemeClr val="tx1"/>
                </a:solidFill>
              </a:rPr>
              <a:t>년대 배경디자인으로 트렌드를 따라가는 사진 사이트가 오히려 시대에 뒤떨어져 보이는 이미지를 부각시킬 수 있다고 생각하여 개선이 필요하다고 느낌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C70286-3E5D-4537-BF3B-D8113EAA13B0}"/>
              </a:ext>
            </a:extLst>
          </p:cNvPr>
          <p:cNvSpPr/>
          <p:nvPr/>
        </p:nvSpPr>
        <p:spPr>
          <a:xfrm>
            <a:off x="386937" y="3008738"/>
            <a:ext cx="3299542" cy="1402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USER INTERFACE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패널 자체에 대한 정보가 부족하여 해당 창이 </a:t>
            </a:r>
            <a:r>
              <a:rPr lang="ko-KR" altLang="en-US" sz="1100" dirty="0" err="1">
                <a:solidFill>
                  <a:schemeClr val="tx1"/>
                </a:solidFill>
              </a:rPr>
              <a:t>어떤요소를</a:t>
            </a:r>
            <a:r>
              <a:rPr lang="ko-KR" altLang="en-US" sz="1100" dirty="0">
                <a:solidFill>
                  <a:schemeClr val="tx1"/>
                </a:solidFill>
              </a:rPr>
              <a:t> 담고있는지 알 수 없음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 </a:t>
            </a:r>
            <a:r>
              <a:rPr lang="ko-KR" altLang="en-US" sz="1100" dirty="0">
                <a:solidFill>
                  <a:schemeClr val="tx1"/>
                </a:solidFill>
              </a:rPr>
              <a:t>검색창은 좌측으로 카테고리창은 우측으로 치우쳐져 있어 마우스 컨트롤이 불편함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CD18BE-D793-4E77-A863-B7BC679A72E8}"/>
              </a:ext>
            </a:extLst>
          </p:cNvPr>
          <p:cNvSpPr/>
          <p:nvPr/>
        </p:nvSpPr>
        <p:spPr>
          <a:xfrm>
            <a:off x="386937" y="4492812"/>
            <a:ext cx="3299542" cy="202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CONTENTS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해당 창의 목적을 알 수 없으며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광고를 판매하는 것인지 광고를 받는 목적인 창인지 구분하기 어려움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사이트내에 </a:t>
            </a:r>
            <a:r>
              <a:rPr lang="en-US" altLang="ko-KR" sz="1100" dirty="0" err="1">
                <a:solidFill>
                  <a:schemeClr val="tx1"/>
                </a:solidFill>
              </a:rPr>
              <a:t>QnA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및 자유게시판 요소가 없어 고객의 소리를 듣는 소통의 창이 없다고 판단함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해당 메뉴와 관련성이 없는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핫 이슈</a:t>
            </a:r>
            <a:r>
              <a:rPr lang="en-US" altLang="ko-KR" sz="1100" dirty="0">
                <a:solidFill>
                  <a:schemeClr val="tx1"/>
                </a:solidFill>
              </a:rPr>
              <a:t>＇</a:t>
            </a:r>
            <a:r>
              <a:rPr lang="ko-KR" altLang="en-US" sz="1100" dirty="0" err="1">
                <a:solidFill>
                  <a:schemeClr val="tx1"/>
                </a:solidFill>
              </a:rPr>
              <a:t>코너등이</a:t>
            </a:r>
            <a:r>
              <a:rPr lang="ko-KR" altLang="en-US" sz="1100" dirty="0">
                <a:solidFill>
                  <a:schemeClr val="tx1"/>
                </a:solidFill>
              </a:rPr>
              <a:t> 마련되어 있음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8F503-802F-49CA-8BD2-6DDB496EA9E4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사이트 현황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– sub page 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6BB4FD1-3A78-436F-BFD6-60014FBE2B8D}"/>
              </a:ext>
            </a:extLst>
          </p:cNvPr>
          <p:cNvCxnSpPr>
            <a:cxnSpLocks/>
          </p:cNvCxnSpPr>
          <p:nvPr/>
        </p:nvCxnSpPr>
        <p:spPr>
          <a:xfrm flipH="1">
            <a:off x="584200" y="991235"/>
            <a:ext cx="10787857" cy="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>
            <a:spLocks/>
          </p:cNvSpPr>
          <p:nvPr/>
        </p:nvSpPr>
        <p:spPr>
          <a:xfrm>
            <a:off x="-1284095" y="2533650"/>
            <a:ext cx="5046345" cy="1941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한눈에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보기힘든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레이아웃</a:t>
            </a: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뒤죽박죽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사진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사이즈</a:t>
            </a: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로그를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잃어버린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페이지</a:t>
            </a: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텍스트로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나열되어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한눈에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들어오지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않는</a:t>
            </a:r>
            <a:r>
              <a:rPr sz="1200" dirty="0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정보</a:t>
            </a:r>
            <a:endParaRPr lang="ko-KR" altLang="en-US" sz="1200" dirty="0">
              <a:solidFill>
                <a:srgbClr val="FFFFF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8" name="그림 7" descr="/Users/mac/Library/Group Containers/L48J367XN4.com.infraware.PolarisOffice/EngineTemp/1243/fImage287509293707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23" y="4031762"/>
            <a:ext cx="4394167" cy="2401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/Users/mac/Library/Group Containers/L48J367XN4.com.infraware.PolarisOffice/EngineTemp/1243/fImage2042057294779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7" t="-1" b="72294"/>
          <a:stretch/>
        </p:blipFill>
        <p:spPr>
          <a:xfrm>
            <a:off x="4199138" y="1238157"/>
            <a:ext cx="3073634" cy="24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/Users/mac/Library/Group Containers/L48J367XN4.com.infraware.PolarisOffice/EngineTemp/1243/fImage4574648287562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61"/>
          <a:stretch>
            <a:fillRect/>
          </a:stretch>
        </p:blipFill>
        <p:spPr>
          <a:xfrm>
            <a:off x="7460881" y="792907"/>
            <a:ext cx="4549005" cy="5802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03C70F-2C0C-4A0F-86ED-2B2197275590}"/>
              </a:ext>
            </a:extLst>
          </p:cNvPr>
          <p:cNvSpPr/>
          <p:nvPr/>
        </p:nvSpPr>
        <p:spPr>
          <a:xfrm>
            <a:off x="453905" y="1180641"/>
            <a:ext cx="3299542" cy="155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 DESIGN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메뉴로 제시되어 있는 사진들의 픽셀이 깨지는 부분이 많고 화질이 좋지 않아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오래된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이미지를 </a:t>
            </a:r>
            <a:r>
              <a:rPr lang="ko-KR" altLang="en-US" sz="1100" dirty="0" err="1">
                <a:solidFill>
                  <a:schemeClr val="tx1"/>
                </a:solidFill>
              </a:rPr>
              <a:t>부각시켜줌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&gt;&gt;‘</a:t>
            </a:r>
            <a:r>
              <a:rPr lang="ko-KR" altLang="en-US" sz="1100" dirty="0">
                <a:solidFill>
                  <a:schemeClr val="tx1"/>
                </a:solidFill>
              </a:rPr>
              <a:t>작가 갤러리</a:t>
            </a:r>
            <a:r>
              <a:rPr lang="en-US" altLang="ko-KR" sz="1100" dirty="0">
                <a:solidFill>
                  <a:schemeClr val="tx1"/>
                </a:solidFill>
              </a:rPr>
              <a:t>＇</a:t>
            </a:r>
            <a:r>
              <a:rPr lang="ko-KR" altLang="en-US" sz="1100" dirty="0">
                <a:solidFill>
                  <a:schemeClr val="tx1"/>
                </a:solidFill>
              </a:rPr>
              <a:t>의 경우 비슷한 사진들을 연달아 나열하여 지루한 느낌을 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3D3EF4-9DE4-4BFE-9458-8D8A47BD1493}"/>
              </a:ext>
            </a:extLst>
          </p:cNvPr>
          <p:cNvSpPr/>
          <p:nvPr/>
        </p:nvSpPr>
        <p:spPr>
          <a:xfrm>
            <a:off x="453905" y="2847518"/>
            <a:ext cx="3299542" cy="155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USER INTERFACE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이미지 자체가 로딩되지 않은 화면이 존재하여 </a:t>
            </a:r>
            <a:r>
              <a:rPr lang="ko-KR" altLang="en-US" sz="1100" dirty="0" err="1">
                <a:solidFill>
                  <a:schemeClr val="tx1"/>
                </a:solidFill>
              </a:rPr>
              <a:t>발빠른</a:t>
            </a:r>
            <a:r>
              <a:rPr lang="ko-KR" altLang="en-US" sz="1100" dirty="0">
                <a:solidFill>
                  <a:schemeClr val="tx1"/>
                </a:solidFill>
              </a:rPr>
              <a:t> 업데이트 및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개선이 필요하다고 생각함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&gt;&gt;’</a:t>
            </a:r>
            <a:r>
              <a:rPr lang="ko-KR" altLang="en-US" sz="1100" dirty="0">
                <a:solidFill>
                  <a:schemeClr val="tx1"/>
                </a:solidFill>
              </a:rPr>
              <a:t>작가갤러리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부분에서 작가목록별로 </a:t>
            </a:r>
            <a:r>
              <a:rPr lang="ko-KR" altLang="en-US" sz="1100" dirty="0" err="1">
                <a:solidFill>
                  <a:schemeClr val="tx1"/>
                </a:solidFill>
              </a:rPr>
              <a:t>모아놓지</a:t>
            </a:r>
            <a:r>
              <a:rPr lang="ko-KR" altLang="en-US" sz="1100" dirty="0">
                <a:solidFill>
                  <a:schemeClr val="tx1"/>
                </a:solidFill>
              </a:rPr>
              <a:t> 않고 사진으로만 길게 나열하여 긴 스크롤을 형성함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때문에 눈에 잘 들어오지 않아 개선이 필요하다 생각함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E0D0EE-8D36-4604-8245-40C5C1691F4F}"/>
              </a:ext>
            </a:extLst>
          </p:cNvPr>
          <p:cNvSpPr/>
          <p:nvPr/>
        </p:nvSpPr>
        <p:spPr>
          <a:xfrm>
            <a:off x="453905" y="4514456"/>
            <a:ext cx="3299542" cy="90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CONTENTS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&gt;&gt;’</a:t>
            </a:r>
            <a:r>
              <a:rPr lang="ko-KR" altLang="en-US" sz="1100" dirty="0">
                <a:solidFill>
                  <a:schemeClr val="tx1"/>
                </a:solidFill>
              </a:rPr>
              <a:t>주요뉴스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채널인 만큼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뜨고있는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뉴스를 소개해야 하는데 텍스트로 나열되어 있어 한눈에 들어오지 않음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2C65AB-235B-4EB4-B58F-ACF0AF0D5684}"/>
              </a:ext>
            </a:extLst>
          </p:cNvPr>
          <p:cNvSpPr/>
          <p:nvPr/>
        </p:nvSpPr>
        <p:spPr>
          <a:xfrm>
            <a:off x="453905" y="5528881"/>
            <a:ext cx="3299542" cy="90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SERVICE&amp;MARKETING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가격 및 패키지상품 등 해당 사이트 자체의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홍보패널이 </a:t>
            </a:r>
            <a:r>
              <a:rPr lang="ko-KR" altLang="en-US" sz="1100" dirty="0" err="1">
                <a:solidFill>
                  <a:schemeClr val="tx1"/>
                </a:solidFill>
              </a:rPr>
              <a:t>부족해보임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CCC357-F487-4B3A-8809-5C55F998972F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사이트 현황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– whole page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F8C14AB-86FE-4953-BE78-F7E83BD519F0}"/>
              </a:ext>
            </a:extLst>
          </p:cNvPr>
          <p:cNvCxnSpPr>
            <a:cxnSpLocks/>
          </p:cNvCxnSpPr>
          <p:nvPr/>
        </p:nvCxnSpPr>
        <p:spPr>
          <a:xfrm flipH="1">
            <a:off x="584200" y="991235"/>
            <a:ext cx="6864165" cy="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5167312" y="3059668"/>
            <a:ext cx="185737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solidFill>
                  <a:srgbClr val="FFFFFF"/>
                </a:solidFill>
                <a:ea typeface="Noto Sans KR Regular" charset="0"/>
              </a:rPr>
              <a:t>유사업체 분석</a:t>
            </a:r>
            <a:endParaRPr lang="ko-KR" altLang="en-US" dirty="0">
              <a:ea typeface="Noto Sans K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2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5EC720-FEB9-44A7-8445-224697161A91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549D08-53CC-451D-8D2A-0C6829C7DE16}"/>
              </a:ext>
            </a:extLst>
          </p:cNvPr>
          <p:cNvCxnSpPr>
            <a:cxnSpLocks/>
          </p:cNvCxnSpPr>
          <p:nvPr/>
        </p:nvCxnSpPr>
        <p:spPr>
          <a:xfrm flipH="1">
            <a:off x="584200" y="991235"/>
            <a:ext cx="10855325" cy="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661376-CF8B-42E8-8569-9D66D0ABECE8}"/>
              </a:ext>
            </a:extLst>
          </p:cNvPr>
          <p:cNvSpPr txBox="1"/>
          <p:nvPr/>
        </p:nvSpPr>
        <p:spPr>
          <a:xfrm>
            <a:off x="514350" y="1540311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1. </a:t>
            </a:r>
            <a:r>
              <a:rPr lang="ko-KR" altLang="en-US" dirty="0">
                <a:solidFill>
                  <a:srgbClr val="FFFF00"/>
                </a:solidFill>
              </a:rPr>
              <a:t>브랜드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35DAC-B96D-4885-9F01-69385D0514F1}"/>
              </a:ext>
            </a:extLst>
          </p:cNvPr>
          <p:cNvSpPr txBox="1"/>
          <p:nvPr/>
        </p:nvSpPr>
        <p:spPr>
          <a:xfrm>
            <a:off x="4438354" y="1540311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2. </a:t>
            </a:r>
            <a:r>
              <a:rPr lang="ko-KR" altLang="en-US" dirty="0">
                <a:solidFill>
                  <a:srgbClr val="FFFF00"/>
                </a:solidFill>
              </a:rPr>
              <a:t>왜 포토사이트 리뉴얼인가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5BBF8-7625-4F05-972F-99C325ADE830}"/>
              </a:ext>
            </a:extLst>
          </p:cNvPr>
          <p:cNvSpPr txBox="1"/>
          <p:nvPr/>
        </p:nvSpPr>
        <p:spPr>
          <a:xfrm>
            <a:off x="514350" y="4213269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3. </a:t>
            </a:r>
            <a:r>
              <a:rPr lang="ko-KR" altLang="en-US" dirty="0">
                <a:solidFill>
                  <a:srgbClr val="FFFF00"/>
                </a:solidFill>
              </a:rPr>
              <a:t>사이트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74153-72B6-4B0C-9EFA-F6F2BE515214}"/>
              </a:ext>
            </a:extLst>
          </p:cNvPr>
          <p:cNvSpPr txBox="1"/>
          <p:nvPr/>
        </p:nvSpPr>
        <p:spPr>
          <a:xfrm>
            <a:off x="4438354" y="4213269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4. </a:t>
            </a:r>
            <a:r>
              <a:rPr lang="ko-KR" altLang="en-US" dirty="0">
                <a:solidFill>
                  <a:srgbClr val="FFFF00"/>
                </a:solidFill>
              </a:rPr>
              <a:t>유사업체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EC07F-0575-4B09-BEBB-87E034657EF8}"/>
              </a:ext>
            </a:extLst>
          </p:cNvPr>
          <p:cNvSpPr txBox="1"/>
          <p:nvPr/>
        </p:nvSpPr>
        <p:spPr>
          <a:xfrm>
            <a:off x="8016671" y="421326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5. </a:t>
            </a:r>
            <a:r>
              <a:rPr lang="ko-KR" altLang="en-US" dirty="0" err="1">
                <a:solidFill>
                  <a:srgbClr val="FFFF00"/>
                </a:solidFill>
              </a:rPr>
              <a:t>리뉴얼방향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8831F-7252-4D21-A270-C1638C4C98BE}"/>
              </a:ext>
            </a:extLst>
          </p:cNvPr>
          <p:cNvSpPr txBox="1">
            <a:spLocks/>
          </p:cNvSpPr>
          <p:nvPr/>
        </p:nvSpPr>
        <p:spPr>
          <a:xfrm>
            <a:off x="4642257" y="2032992"/>
            <a:ext cx="6096635" cy="254960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2-1.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상승세를 탄 디지털산업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2-2. </a:t>
            </a:r>
            <a:r>
              <a:rPr lang="ko-KR" altLang="en-US" sz="1200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돈이되는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사진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＇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서비스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2-3.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시민들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의 저작권의식 강화</a:t>
            </a:r>
            <a:endParaRPr lang="ko-KR" altLang="en-US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2-4.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유료화 이미지시장 상승세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2-5.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보도사진 이용객 하락세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2-6.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사용자를 고려한 경쟁사 전략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2-7.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이윤창출 목적의 </a:t>
            </a:r>
            <a:r>
              <a:rPr lang="ko-KR" altLang="en-US" sz="1200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사이트리뉴얼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48781-87B6-4838-BAC4-FE266BBB13CA}"/>
              </a:ext>
            </a:extLst>
          </p:cNvPr>
          <p:cNvSpPr txBox="1">
            <a:spLocks/>
          </p:cNvSpPr>
          <p:nvPr/>
        </p:nvSpPr>
        <p:spPr>
          <a:xfrm>
            <a:off x="753712" y="4707700"/>
            <a:ext cx="2881811" cy="144161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3-1.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정보구조도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3-2. 2020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공통사이트 현황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3-3. 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main page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3-4. 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sub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page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3-5. whole page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3D0E5-39D7-4293-9C54-5FB1F5588BF8}"/>
              </a:ext>
            </a:extLst>
          </p:cNvPr>
          <p:cNvSpPr txBox="1">
            <a:spLocks/>
          </p:cNvSpPr>
          <p:nvPr/>
        </p:nvSpPr>
        <p:spPr>
          <a:xfrm>
            <a:off x="4703558" y="4707700"/>
            <a:ext cx="2881811" cy="8876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4-1. </a:t>
            </a:r>
            <a:r>
              <a:rPr lang="en-US" altLang="ko-KR" sz="1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camerapress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해외 이미지사이트</a:t>
            </a:r>
            <a:r>
              <a:rPr lang="en-US" altLang="ko-KR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4-2. </a:t>
            </a:r>
            <a:r>
              <a:rPr lang="en-US" altLang="ko-KR" sz="1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Ohmyphoto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4-2.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뉴스뱅크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731A5-2A37-4E2F-9619-345EB6945B1C}"/>
              </a:ext>
            </a:extLst>
          </p:cNvPr>
          <p:cNvSpPr txBox="1">
            <a:spLocks/>
          </p:cNvSpPr>
          <p:nvPr/>
        </p:nvSpPr>
        <p:spPr>
          <a:xfrm>
            <a:off x="8300198" y="4707700"/>
            <a:ext cx="2881811" cy="11646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5-1.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정보구조도 리뉴얼 방향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5-2.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리뉴얼 전략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공통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5-3.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리뉴얼 디테일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(main)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5-4.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리뉴얼 디테일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sub,whole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573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유사업체분석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721C343-4A5B-4962-B335-2DEA517205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5"/>
          <a:stretch/>
        </p:blipFill>
        <p:spPr>
          <a:xfrm>
            <a:off x="7800700" y="1180465"/>
            <a:ext cx="3306720" cy="527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96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3DB41B-C135-4F26-B69B-0B5031F34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13" y="1180465"/>
            <a:ext cx="3212772" cy="537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96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030933-67EE-40DA-B8C4-C3E2D49A51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" y="1228408"/>
            <a:ext cx="3006873" cy="522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9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666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유사업체분석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– </a:t>
            </a:r>
            <a:r>
              <a:rPr lang="en-US" altLang="ko-KR" sz="14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camerapress</a:t>
            </a:r>
            <a:r>
              <a:rPr lang="en-US" altLang="ko-KR" sz="14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해외 이미지사이트</a:t>
            </a:r>
            <a:r>
              <a:rPr lang="en-US" altLang="ko-KR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D030933-67EE-40DA-B8C4-C3E2D49A5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296670"/>
            <a:ext cx="3006873" cy="5222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79D32F-3B31-4CA3-9DB7-2F26C7380A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4" b="45155"/>
          <a:stretch/>
        </p:blipFill>
        <p:spPr>
          <a:xfrm>
            <a:off x="3562667" y="2836229"/>
            <a:ext cx="3006873" cy="1321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653E88-1ECE-4B92-B4A0-0596DC9948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05"/>
          <a:stretch/>
        </p:blipFill>
        <p:spPr>
          <a:xfrm>
            <a:off x="3562667" y="1253809"/>
            <a:ext cx="3006873" cy="147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D69C98-1293-4B0B-8572-2F79C2E447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9"/>
          <a:stretch/>
        </p:blipFill>
        <p:spPr>
          <a:xfrm>
            <a:off x="3562666" y="4267519"/>
            <a:ext cx="3006873" cy="2245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A97CE-4448-43CA-820C-DF0D7350D81F}"/>
              </a:ext>
            </a:extLst>
          </p:cNvPr>
          <p:cNvSpPr/>
          <p:nvPr/>
        </p:nvSpPr>
        <p:spPr>
          <a:xfrm>
            <a:off x="7807878" y="521201"/>
            <a:ext cx="3299542" cy="293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 DESIGN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 err="1">
                <a:solidFill>
                  <a:schemeClr val="tx1"/>
                </a:solidFill>
              </a:rPr>
              <a:t>와이드한</a:t>
            </a:r>
            <a:r>
              <a:rPr lang="ko-KR" altLang="en-US" sz="1100" dirty="0">
                <a:solidFill>
                  <a:schemeClr val="tx1"/>
                </a:solidFill>
              </a:rPr>
              <a:t> 화면으로 사용자의 시각적 폭을 </a:t>
            </a:r>
            <a:r>
              <a:rPr lang="ko-KR" altLang="en-US" sz="1100" dirty="0" err="1">
                <a:solidFill>
                  <a:schemeClr val="tx1"/>
                </a:solidFill>
              </a:rPr>
              <a:t>넓혀줌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 err="1">
                <a:solidFill>
                  <a:schemeClr val="tx1"/>
                </a:solidFill>
              </a:rPr>
              <a:t>메인이미지</a:t>
            </a:r>
            <a:r>
              <a:rPr lang="ko-KR" altLang="en-US" sz="1100" dirty="0">
                <a:solidFill>
                  <a:schemeClr val="tx1"/>
                </a:solidFill>
              </a:rPr>
              <a:t> 상 하로 동일한 사이즈의 </a:t>
            </a:r>
            <a:r>
              <a:rPr lang="ko-KR" altLang="en-US" sz="1100" dirty="0" err="1">
                <a:solidFill>
                  <a:schemeClr val="tx1"/>
                </a:solidFill>
              </a:rPr>
              <a:t>메인메뉴</a:t>
            </a:r>
            <a:r>
              <a:rPr lang="ko-KR" altLang="en-US" sz="1100" dirty="0">
                <a:solidFill>
                  <a:schemeClr val="tx1"/>
                </a:solidFill>
              </a:rPr>
              <a:t> 박스와 검색창을 두어 시각적인 안정감을 </a:t>
            </a:r>
            <a:r>
              <a:rPr lang="ko-KR" altLang="en-US" sz="1100" dirty="0" err="1">
                <a:solidFill>
                  <a:schemeClr val="tx1"/>
                </a:solidFill>
              </a:rPr>
              <a:t>야기시켜줌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디자인요소가 가미된 사진들을 정배열로 나열하여 깔끔한 </a:t>
            </a:r>
            <a:r>
              <a:rPr lang="ko-KR" altLang="en-US" sz="1100" dirty="0" err="1">
                <a:solidFill>
                  <a:schemeClr val="tx1"/>
                </a:solidFill>
              </a:rPr>
              <a:t>사이트이미지를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부각시켜줌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&gt;&gt;</a:t>
            </a:r>
            <a:r>
              <a:rPr lang="ko-KR" altLang="en-US" sz="1100" dirty="0">
                <a:solidFill>
                  <a:srgbClr val="FF0000"/>
                </a:solidFill>
              </a:rPr>
              <a:t> 중반부 카테고리 컨텐츠에서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마우스</a:t>
            </a:r>
            <a:r>
              <a:rPr lang="en-US" altLang="ko-KR" sz="1100" dirty="0">
                <a:solidFill>
                  <a:srgbClr val="FF0000"/>
                </a:solidFill>
              </a:rPr>
              <a:t> Hover </a:t>
            </a:r>
            <a:r>
              <a:rPr lang="ko-KR" altLang="en-US" sz="1100" dirty="0">
                <a:solidFill>
                  <a:srgbClr val="FF0000"/>
                </a:solidFill>
              </a:rPr>
              <a:t>시 </a:t>
            </a:r>
            <a:r>
              <a:rPr lang="en-US" altLang="ko-KR" sz="1100" dirty="0">
                <a:solidFill>
                  <a:srgbClr val="FF0000"/>
                </a:solidFill>
              </a:rPr>
              <a:t>transition</a:t>
            </a:r>
            <a:r>
              <a:rPr lang="ko-KR" altLang="en-US" sz="1100" dirty="0">
                <a:solidFill>
                  <a:srgbClr val="FF0000"/>
                </a:solidFill>
              </a:rPr>
              <a:t>이 구현이 안되는 창이 존재하여 업데이트가 필요하다고 생각함</a:t>
            </a:r>
            <a:r>
              <a:rPr lang="en-US" altLang="ko-KR" sz="11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8E801-D92B-4CA0-AABC-8393FF2F32CF}"/>
              </a:ext>
            </a:extLst>
          </p:cNvPr>
          <p:cNvSpPr/>
          <p:nvPr/>
        </p:nvSpPr>
        <p:spPr>
          <a:xfrm>
            <a:off x="7807878" y="3575738"/>
            <a:ext cx="3299542" cy="1969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USER INTERFACE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&gt;&gt;</a:t>
            </a:r>
            <a:r>
              <a:rPr lang="ko-KR" altLang="en-US" sz="1100" dirty="0">
                <a:solidFill>
                  <a:srgbClr val="FF0000"/>
                </a:solidFill>
              </a:rPr>
              <a:t> 이미지들 자체가 무거워 로딩시간이 다른 </a:t>
            </a:r>
            <a:r>
              <a:rPr lang="en-US" altLang="ko-KR" sz="1100" dirty="0">
                <a:solidFill>
                  <a:srgbClr val="FF0000"/>
                </a:solidFill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</a:rPr>
              <a:t>이미지</a:t>
            </a:r>
            <a:r>
              <a:rPr lang="en-US" altLang="ko-KR" sz="1100" dirty="0">
                <a:solidFill>
                  <a:srgbClr val="FF0000"/>
                </a:solidFill>
              </a:rPr>
              <a:t>’ </a:t>
            </a:r>
            <a:r>
              <a:rPr lang="ko-KR" altLang="en-US" sz="1100" dirty="0">
                <a:solidFill>
                  <a:srgbClr val="FF0000"/>
                </a:solidFill>
              </a:rPr>
              <a:t>사이트보다 오래 걸림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&gt;&gt;</a:t>
            </a:r>
            <a:r>
              <a:rPr lang="ko-KR" altLang="en-US" sz="1100" dirty="0">
                <a:solidFill>
                  <a:srgbClr val="FF0000"/>
                </a:solidFill>
              </a:rPr>
              <a:t>이미지의 가격의 대한 정보가 </a:t>
            </a:r>
            <a:r>
              <a:rPr lang="en-US" altLang="ko-KR" sz="1100" dirty="0">
                <a:solidFill>
                  <a:srgbClr val="FF0000"/>
                </a:solidFill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</a:rPr>
              <a:t>로그인</a:t>
            </a:r>
            <a:r>
              <a:rPr lang="en-US" altLang="ko-KR" sz="1100" dirty="0">
                <a:solidFill>
                  <a:srgbClr val="FF0000"/>
                </a:solidFill>
              </a:rPr>
              <a:t>＇</a:t>
            </a:r>
            <a:r>
              <a:rPr lang="ko-KR" altLang="en-US" sz="1100" dirty="0">
                <a:solidFill>
                  <a:srgbClr val="FF0000"/>
                </a:solidFill>
              </a:rPr>
              <a:t>을 해야 확인이 가능함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 </a:t>
            </a:r>
            <a:r>
              <a:rPr lang="ko-KR" altLang="en-US" sz="1100" dirty="0">
                <a:solidFill>
                  <a:schemeClr val="tx1"/>
                </a:solidFill>
              </a:rPr>
              <a:t>사진에 대한 </a:t>
            </a:r>
            <a:r>
              <a:rPr lang="ko-KR" altLang="en-US" sz="1100" dirty="0" err="1">
                <a:solidFill>
                  <a:schemeClr val="tx1"/>
                </a:solidFill>
              </a:rPr>
              <a:t>간략적인</a:t>
            </a:r>
            <a:r>
              <a:rPr lang="ko-KR" altLang="en-US" sz="1100" dirty="0">
                <a:solidFill>
                  <a:schemeClr val="tx1"/>
                </a:solidFill>
              </a:rPr>
              <a:t> 정보를 화면에 같이 구현함으로써 사용자가 직접 정보를 찾아야 하는 수고스러움을 </a:t>
            </a:r>
            <a:r>
              <a:rPr lang="ko-KR" altLang="en-US" sz="1100" dirty="0" err="1">
                <a:solidFill>
                  <a:schemeClr val="tx1"/>
                </a:solidFill>
              </a:rPr>
              <a:t>덜어줌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D1C3E0-345B-4621-B12D-F3D6799E4FF1}"/>
              </a:ext>
            </a:extLst>
          </p:cNvPr>
          <p:cNvSpPr/>
          <p:nvPr/>
        </p:nvSpPr>
        <p:spPr>
          <a:xfrm>
            <a:off x="7807878" y="5697328"/>
            <a:ext cx="3299542" cy="90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SERVICE&amp;MARKETING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&gt;&gt; </a:t>
            </a:r>
            <a:r>
              <a:rPr lang="ko-KR" altLang="en-US" sz="1100" dirty="0">
                <a:solidFill>
                  <a:srgbClr val="FF0000"/>
                </a:solidFill>
              </a:rPr>
              <a:t>별도의 할인이나 패키지 상품없이 사이트를 운영하여 신규고객의 유입이 어렵다고 생각함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22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유사업체분석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12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Ohmyphoto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63DB41B-C135-4F26-B69B-0B5031F342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180465"/>
            <a:ext cx="3212772" cy="53797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F94D69-C27F-4213-ADC7-AD2C11E03F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47"/>
          <a:stretch/>
        </p:blipFill>
        <p:spPr>
          <a:xfrm>
            <a:off x="3313123" y="1217853"/>
            <a:ext cx="3212772" cy="154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AEC5AE-228E-457F-9906-D37AEC6331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7"/>
          <a:stretch/>
        </p:blipFill>
        <p:spPr>
          <a:xfrm>
            <a:off x="3313123" y="2858693"/>
            <a:ext cx="3212772" cy="364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770298-FBF0-4C47-BAEE-106CDA107D92}"/>
              </a:ext>
            </a:extLst>
          </p:cNvPr>
          <p:cNvSpPr/>
          <p:nvPr/>
        </p:nvSpPr>
        <p:spPr>
          <a:xfrm>
            <a:off x="7742607" y="1180465"/>
            <a:ext cx="3299542" cy="155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 DESIGN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&gt;&gt;’</a:t>
            </a:r>
            <a:r>
              <a:rPr lang="ko-KR" altLang="en-US" sz="1100" dirty="0">
                <a:solidFill>
                  <a:schemeClr val="tx1"/>
                </a:solidFill>
              </a:rPr>
              <a:t>보도사진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사이트와 어울리는 이미지를 </a:t>
            </a:r>
            <a:r>
              <a:rPr lang="ko-KR" altLang="en-US" sz="1100" dirty="0" err="1">
                <a:solidFill>
                  <a:schemeClr val="tx1"/>
                </a:solidFill>
              </a:rPr>
              <a:t>와이드하게</a:t>
            </a:r>
            <a:r>
              <a:rPr lang="ko-KR" altLang="en-US" sz="1100" dirty="0">
                <a:solidFill>
                  <a:schemeClr val="tx1"/>
                </a:solidFill>
              </a:rPr>
              <a:t> 배치시켜 사이트 이미지를 강하게 어필함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깔끔한 레이아웃을 활용해 시선을 끌어야 할 요소를 강하게 부각 </a:t>
            </a:r>
            <a:r>
              <a:rPr lang="ko-KR" altLang="en-US" sz="1100" dirty="0" err="1">
                <a:solidFill>
                  <a:schemeClr val="tx1"/>
                </a:solidFill>
              </a:rPr>
              <a:t>시켜줌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EBA67-25F7-40A5-AB71-9468A78FFD4E}"/>
              </a:ext>
            </a:extLst>
          </p:cNvPr>
          <p:cNvSpPr/>
          <p:nvPr/>
        </p:nvSpPr>
        <p:spPr>
          <a:xfrm>
            <a:off x="7742607" y="2858693"/>
            <a:ext cx="3299542" cy="2543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USER INTERFACE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보기 좋은 컨텐츠 패널의 나열로 사용자의 시선을 </a:t>
            </a:r>
            <a:r>
              <a:rPr lang="ko-KR" altLang="en-US" sz="1100" dirty="0" err="1">
                <a:solidFill>
                  <a:schemeClr val="tx1"/>
                </a:solidFill>
              </a:rPr>
              <a:t>잡아줌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간략한 정보를 이미지와 융합 시켜 간접적으로 정보를 전달해 줌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&gt;&gt;</a:t>
            </a:r>
            <a:r>
              <a:rPr lang="ko-KR" altLang="en-US" sz="1100" dirty="0">
                <a:solidFill>
                  <a:srgbClr val="FF0000"/>
                </a:solidFill>
              </a:rPr>
              <a:t>이미지가 주된 사이트인데 메인 정보를 과하게 부각시켜 정작 이미지 판매에는 큰 효과를 보지 못할 것이라는 생각이 </a:t>
            </a:r>
            <a:r>
              <a:rPr lang="ko-KR" altLang="en-US" sz="1100" dirty="0" err="1">
                <a:solidFill>
                  <a:srgbClr val="FF0000"/>
                </a:solidFill>
              </a:rPr>
              <a:t>듬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짧고 굵은 메인 메뉴구성을 통해 보기 좋은 서비스를 제공하는 사이트 이미지를 부각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5A9F7-E93F-42D1-B125-FD260D7F0A3F}"/>
              </a:ext>
            </a:extLst>
          </p:cNvPr>
          <p:cNvSpPr/>
          <p:nvPr/>
        </p:nvSpPr>
        <p:spPr>
          <a:xfrm>
            <a:off x="7742607" y="5523689"/>
            <a:ext cx="3299542" cy="90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SERVICE&amp;MARKETING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컨텐츠 가격 및 서비스에 대한 정보를 찾아볼 수 없음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7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유사업체분석 </a:t>
            </a:r>
            <a:r>
              <a:rPr lang="en-US" altLang="ko-KR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뉴스뱅크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721C343-4A5B-4962-B335-2DEA517205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555"/>
          <a:stretch/>
        </p:blipFill>
        <p:spPr>
          <a:xfrm>
            <a:off x="584200" y="1180465"/>
            <a:ext cx="3306720" cy="5270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FE150A-9008-4161-9E1B-39AB4E9F22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0"/>
          <a:stretch/>
        </p:blipFill>
        <p:spPr>
          <a:xfrm>
            <a:off x="1895874" y="1196036"/>
            <a:ext cx="3306720" cy="912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ED606-C08F-495E-99C1-975981D362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b="41236"/>
          <a:stretch/>
        </p:blipFill>
        <p:spPr>
          <a:xfrm>
            <a:off x="1886487" y="2255374"/>
            <a:ext cx="3306720" cy="3035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B09811-D118-473D-92F5-FEC59C63A1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7" b="25567"/>
          <a:stretch/>
        </p:blipFill>
        <p:spPr>
          <a:xfrm>
            <a:off x="1886487" y="5479270"/>
            <a:ext cx="3306720" cy="89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42BD8-5B75-4C1C-81C0-3CCD0F07ADE9}"/>
              </a:ext>
            </a:extLst>
          </p:cNvPr>
          <p:cNvSpPr/>
          <p:nvPr/>
        </p:nvSpPr>
        <p:spPr>
          <a:xfrm>
            <a:off x="7771585" y="3851909"/>
            <a:ext cx="3505200" cy="131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en-US" altLang="ko-KR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C454DA-0822-4F21-90FD-5B789D14A376}"/>
              </a:ext>
            </a:extLst>
          </p:cNvPr>
          <p:cNvSpPr/>
          <p:nvPr/>
        </p:nvSpPr>
        <p:spPr>
          <a:xfrm>
            <a:off x="8655742" y="1687196"/>
            <a:ext cx="3299542" cy="2853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 DESIGN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보기 좋게 정리된 레이아웃으로 공통주제의 패널을 쉽게 정리해서 볼 수 있게 디자인됨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메인 메뉴를 숨겨 상단바를 깔끔하게 정리하였고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이를 통해 메인 창에서 전하고 싶은 텍스트를 사용자에게 전달함 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02CF56-CE82-4400-9A9D-6924F03645D7}"/>
              </a:ext>
            </a:extLst>
          </p:cNvPr>
          <p:cNvSpPr/>
          <p:nvPr/>
        </p:nvSpPr>
        <p:spPr>
          <a:xfrm>
            <a:off x="5265980" y="1695451"/>
            <a:ext cx="3299542" cy="36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USER INTERFACE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메인 중앙에 배치된 검색창을 통해 사용자에게 검색서비스 접근을 유도함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다운로드 순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찜 순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조회수 순위 등의 다른 사용자고객의 흔적을 보여줌으로써 해당 이미지의 대한 호기심을 증가 </a:t>
            </a:r>
            <a:r>
              <a:rPr lang="ko-KR" altLang="en-US" sz="1100" dirty="0" err="1">
                <a:solidFill>
                  <a:schemeClr val="tx1"/>
                </a:solidFill>
              </a:rPr>
              <a:t>시켜줌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&gt;&gt;</a:t>
            </a:r>
            <a:r>
              <a:rPr lang="ko-KR" altLang="en-US" sz="1100" dirty="0">
                <a:solidFill>
                  <a:srgbClr val="FF0000"/>
                </a:solidFill>
              </a:rPr>
              <a:t>해당 사이트는 결제여부 페이지까지 여러 번 넘어가야 가격정보를 확인할 수 있음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&gt;&gt;</a:t>
            </a:r>
            <a:r>
              <a:rPr lang="ko-KR" altLang="en-US" sz="1100" dirty="0">
                <a:solidFill>
                  <a:srgbClr val="FF0000"/>
                </a:solidFill>
              </a:rPr>
              <a:t>비슷한 이미지를 묶지 않고 나열해 로딩시간이 오래 걸림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>
                <a:solidFill>
                  <a:srgbClr val="FF0000"/>
                </a:solidFill>
              </a:rPr>
              <a:t>또한 스크롤의 길이가 길어지며 원하는 이미지를 찾기 위해선 스크롤을 많이 사용하게 됨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&gt;&gt;</a:t>
            </a:r>
            <a:r>
              <a:rPr lang="ko-KR" altLang="en-US" sz="1100" dirty="0">
                <a:solidFill>
                  <a:srgbClr val="FF0000"/>
                </a:solidFill>
              </a:rPr>
              <a:t>컨텐츠에 대한 정보가 부족하여 </a:t>
            </a:r>
            <a:r>
              <a:rPr lang="ko-KR" altLang="en-US" sz="1100" dirty="0" err="1">
                <a:solidFill>
                  <a:srgbClr val="FF0000"/>
                </a:solidFill>
              </a:rPr>
              <a:t>간략적인</a:t>
            </a:r>
            <a:r>
              <a:rPr lang="ko-KR" altLang="en-US" sz="1100" dirty="0">
                <a:solidFill>
                  <a:srgbClr val="FF0000"/>
                </a:solidFill>
              </a:rPr>
              <a:t> 설명이 이미지 내에 필요하다고 생각함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250BAB-90B4-4E1B-ABB6-B94E3EF1BD1E}"/>
              </a:ext>
            </a:extLst>
          </p:cNvPr>
          <p:cNvSpPr/>
          <p:nvPr/>
        </p:nvSpPr>
        <p:spPr>
          <a:xfrm>
            <a:off x="8655742" y="4656586"/>
            <a:ext cx="3299542" cy="102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SERVICE&amp;MARKETING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해당 메인 페이지에 홍보문구를 여러 번 삽입해 최대 라이브러리 서비스임을 강조하여 결제페이지로 유도함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10700-67CF-439F-A279-61995387FEBC}"/>
              </a:ext>
            </a:extLst>
          </p:cNvPr>
          <p:cNvSpPr txBox="1"/>
          <p:nvPr/>
        </p:nvSpPr>
        <p:spPr>
          <a:xfrm>
            <a:off x="5265980" y="5849022"/>
            <a:ext cx="5945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*</a:t>
            </a:r>
            <a:r>
              <a:rPr lang="ko-KR" altLang="en-US" sz="1000" dirty="0" err="1">
                <a:solidFill>
                  <a:schemeClr val="bg1"/>
                </a:solidFill>
              </a:rPr>
              <a:t>헬로포토와</a:t>
            </a:r>
            <a:r>
              <a:rPr lang="ko-KR" altLang="en-US" sz="1000" dirty="0">
                <a:solidFill>
                  <a:schemeClr val="bg1"/>
                </a:solidFill>
              </a:rPr>
              <a:t> 같은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보도</a:t>
            </a:r>
            <a:r>
              <a:rPr lang="en-US" altLang="ko-KR" sz="1000" dirty="0">
                <a:solidFill>
                  <a:schemeClr val="bg1"/>
                </a:solidFill>
              </a:rPr>
              <a:t>＇</a:t>
            </a:r>
            <a:r>
              <a:rPr lang="ko-KR" altLang="en-US" sz="1000" dirty="0">
                <a:solidFill>
                  <a:schemeClr val="bg1"/>
                </a:solidFill>
              </a:rPr>
              <a:t>개념의 사진 아카이브 서비스 이나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2018</a:t>
            </a:r>
            <a:r>
              <a:rPr lang="ko-KR" altLang="en-US" sz="1000" dirty="0">
                <a:solidFill>
                  <a:schemeClr val="bg1"/>
                </a:solidFill>
              </a:rPr>
              <a:t>년부터 서비스를 확장하여 더 많은 제휴매체사와 콘텐츠관리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판매관리 서비스를 대폭적으로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개선했다고 한다 </a:t>
            </a:r>
            <a:r>
              <a:rPr lang="en-US" altLang="ko-KR" sz="1000" dirty="0">
                <a:solidFill>
                  <a:schemeClr val="bg1"/>
                </a:solidFill>
              </a:rPr>
              <a:t>* -</a:t>
            </a:r>
            <a:r>
              <a:rPr lang="ko-KR" altLang="en-US" sz="1000" dirty="0">
                <a:solidFill>
                  <a:schemeClr val="bg1"/>
                </a:solidFill>
              </a:rPr>
              <a:t>한국일보 </a:t>
            </a:r>
            <a:r>
              <a:rPr lang="en-US" altLang="ko-KR" sz="1000" dirty="0">
                <a:solidFill>
                  <a:schemeClr val="bg1"/>
                </a:solidFill>
              </a:rPr>
              <a:t>2018.10.01-</a:t>
            </a:r>
          </a:p>
        </p:txBody>
      </p:sp>
    </p:spTree>
    <p:extLst>
      <p:ext uri="{BB962C8B-B14F-4D97-AF65-F5344CB8AC3E}">
        <p14:creationId xmlns:p14="http://schemas.microsoft.com/office/powerpoint/2010/main" val="330417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4912518" y="3059668"/>
            <a:ext cx="2366963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i="0" strike="noStrike" dirty="0">
                <a:solidFill>
                  <a:srgbClr val="FFFFFF"/>
                </a:solidFill>
                <a:ea typeface="Noto Sans KR Regular" charset="0"/>
              </a:rPr>
              <a:t>사이트 리뉴얼 방향</a:t>
            </a:r>
            <a:endParaRPr lang="ko-KR" altLang="en-US" sz="2000" dirty="0">
              <a:ea typeface="Noto Sans K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534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ADC2FD-E907-4199-BF66-92109D279035}"/>
              </a:ext>
            </a:extLst>
          </p:cNvPr>
          <p:cNvSpPr/>
          <p:nvPr/>
        </p:nvSpPr>
        <p:spPr>
          <a:xfrm>
            <a:off x="455009" y="3662307"/>
            <a:ext cx="7569051" cy="29466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4803415" y="388009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ea typeface="Noto Sans KR Regular" panose="020B0500000000000000" pitchFamily="34" charset="-127"/>
              </a:rPr>
              <a:t>HOME</a:t>
            </a:r>
            <a:endParaRPr lang="ko-KR" altLang="en-US" sz="1200" b="1">
              <a:ea typeface="Noto Sans KR Regular" panose="020B0500000000000000" pitchFamily="34" charset="-127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908325" y="90829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>
                <a:ea typeface="Noto Sans KR Regular" panose="020B0500000000000000" pitchFamily="34" charset="-127"/>
              </a:rPr>
              <a:t>시사/보도</a:t>
            </a:r>
            <a:endParaRPr lang="ko-KR" altLang="en-US" sz="1100" b="0">
              <a:ea typeface="Noto Sans KR Regular" panose="020B0500000000000000" pitchFamily="34" charset="-127"/>
            </a:endParaRP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2855870" y="90829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 dirty="0" err="1">
                <a:ea typeface="Noto Sans KR Regular" panose="020B0500000000000000" pitchFamily="34" charset="-127"/>
              </a:rPr>
              <a:t>교과</a:t>
            </a:r>
            <a:r>
              <a:rPr sz="1100" b="0" dirty="0">
                <a:ea typeface="Noto Sans KR Regular" panose="020B0500000000000000" pitchFamily="34" charset="-127"/>
              </a:rPr>
              <a:t>/</a:t>
            </a:r>
            <a:r>
              <a:rPr sz="1100" b="0" dirty="0" err="1">
                <a:ea typeface="Noto Sans KR Regular" panose="020B0500000000000000" pitchFamily="34" charset="-127"/>
              </a:rPr>
              <a:t>출판</a:t>
            </a:r>
            <a:endParaRPr lang="ko-KR" altLang="en-US" sz="1100" b="0" dirty="0">
              <a:ea typeface="Noto Sans KR Regular" panose="020B0500000000000000" pitchFamily="34" charset="-127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6616340" y="908295"/>
            <a:ext cx="1383665" cy="301625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>
                <a:solidFill>
                  <a:srgbClr val="000000"/>
                </a:solidFill>
                <a:ea typeface="Noto Sans KR Regular" panose="020B0500000000000000" pitchFamily="34" charset="-127"/>
              </a:rPr>
              <a:t>엄선된 컬렉션</a:t>
            </a:r>
            <a:endParaRPr lang="ko-KR" altLang="en-US" sz="1100" b="0" dirty="0">
              <a:solidFill>
                <a:srgbClr val="000000"/>
              </a:solidFill>
              <a:ea typeface="Noto Sans KR Regular" panose="020B0500000000000000" pitchFamily="34" charset="-127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8429265" y="908295"/>
            <a:ext cx="1383665" cy="301625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0">
                <a:solidFill>
                  <a:srgbClr val="000000"/>
                </a:solidFill>
                <a:ea typeface="Noto Sans KR Regular" panose="020B0500000000000000" pitchFamily="34" charset="-127"/>
              </a:rPr>
              <a:t>외신사진 입력</a:t>
            </a:r>
            <a:endParaRPr lang="ko-KR" altLang="en-US" sz="1100" b="0">
              <a:solidFill>
                <a:srgbClr val="000000"/>
              </a:solidFill>
              <a:ea typeface="Noto Sans KR Regular" panose="020B0500000000000000" pitchFamily="34" charset="-127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>
            <a:off x="908324" y="1432188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내신속보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908324" y="1990988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외신속보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908324" y="2555640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지방언론사사진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>
            <a:off x="10142009" y="895748"/>
            <a:ext cx="1383665" cy="301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solidFill>
                  <a:schemeClr val="tx1"/>
                </a:solidFill>
                <a:ea typeface="Noto Sans KR Regular" panose="020B0500000000000000" pitchFamily="34" charset="-127"/>
              </a:rPr>
              <a:t>부가서비스</a:t>
            </a:r>
            <a:r>
              <a:rPr lang="en-US" altLang="ko-KR" sz="900" dirty="0">
                <a:solidFill>
                  <a:schemeClr val="tx1"/>
                </a:solidFill>
                <a:ea typeface="Noto Sans KR Regular" panose="020B0500000000000000" pitchFamily="34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ea typeface="Noto Sans KR Regular" panose="020B0500000000000000" pitchFamily="34" charset="-127"/>
              </a:rPr>
              <a:t>가격정보</a:t>
            </a:r>
            <a:endParaRPr lang="ko-KR" altLang="en-US" sz="900" b="0" dirty="0">
              <a:solidFill>
                <a:schemeClr val="tx1"/>
              </a:solidFill>
              <a:ea typeface="Noto Sans KR Regular" panose="020B0500000000000000" pitchFamily="34" charset="-127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2867299" y="1432188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학습교재용테마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4803415" y="90829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작가 갤러리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2867299" y="1980332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ea typeface="Noto Sans KR Regular" panose="020B0500000000000000" pitchFamily="34" charset="-127"/>
              </a:rPr>
              <a:t>연합 이매진</a:t>
            </a:r>
            <a:endParaRPr lang="ko-KR" altLang="en-US" sz="900" b="0">
              <a:ea typeface="Noto Sans KR Regular" panose="020B0500000000000000" pitchFamily="34" charset="-127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10142007" y="1434230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 dirty="0" err="1">
                <a:ea typeface="Noto Sans KR Regular" panose="020B0500000000000000" pitchFamily="34" charset="-127"/>
              </a:rPr>
              <a:t>업데이트정보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6616338" y="2555640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ea typeface="Noto Sans KR Regular" panose="020B0500000000000000" pitchFamily="34" charset="-127"/>
              </a:rPr>
              <a:t>스포츠</a:t>
            </a:r>
          </a:p>
        </p:txBody>
      </p:sp>
      <p:sp>
        <p:nvSpPr>
          <p:cNvPr id="21" name="직사각형 20"/>
          <p:cNvSpPr>
            <a:spLocks/>
          </p:cNvSpPr>
          <p:nvPr/>
        </p:nvSpPr>
        <p:spPr>
          <a:xfrm>
            <a:off x="6616338" y="1990988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 err="1">
                <a:ea typeface="Noto Sans KR Regular" panose="020B0500000000000000" pitchFamily="34" charset="-127"/>
              </a:rPr>
              <a:t>엔터테이먼트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6616338" y="1434230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ea typeface="Noto Sans KR Regular" panose="020B0500000000000000" pitchFamily="34" charset="-127"/>
              </a:rPr>
              <a:t>카테고리검색</a:t>
            </a: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>
            <a:off x="8429753" y="1432188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dirty="0">
                <a:ea typeface="Noto Sans KR Regular" panose="020B0500000000000000" pitchFamily="34" charset="-127"/>
              </a:rPr>
              <a:t>AP  images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8429753" y="199098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ukrinform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8429753" y="2555502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camerapress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8429753" y="3114302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>
                <a:ea typeface="Noto Sans KR Regular" panose="020B0500000000000000" pitchFamily="34" charset="-127"/>
              </a:rPr>
              <a:t>picture-alliance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8" name="직사각형 27"/>
          <p:cNvSpPr>
            <a:spLocks/>
          </p:cNvSpPr>
          <p:nvPr/>
        </p:nvSpPr>
        <p:spPr>
          <a:xfrm>
            <a:off x="8429753" y="366230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epa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8429753" y="4188722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imaginechina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>
            <a:off x="8429753" y="473672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900" b="0" dirty="0" err="1">
                <a:ea typeface="Noto Sans KR Regular" panose="020B0500000000000000" pitchFamily="34" charset="-127"/>
              </a:rPr>
              <a:t>tassphoto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B47CA0-AA45-49E3-B560-6CEF8382B49C}"/>
              </a:ext>
            </a:extLst>
          </p:cNvPr>
          <p:cNvSpPr>
            <a:spLocks/>
          </p:cNvSpPr>
          <p:nvPr/>
        </p:nvSpPr>
        <p:spPr>
          <a:xfrm>
            <a:off x="10142006" y="1990987"/>
            <a:ext cx="1383665" cy="30162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solidFill>
                  <a:schemeClr val="bg1">
                    <a:lumMod val="95000"/>
                  </a:schemeClr>
                </a:solidFill>
                <a:ea typeface="Noto Sans KR Regular" panose="020B0500000000000000" pitchFamily="34" charset="-127"/>
              </a:rPr>
              <a:t>광고</a:t>
            </a:r>
            <a:r>
              <a:rPr lang="en-US" altLang="ko-KR" sz="900" b="0" dirty="0">
                <a:solidFill>
                  <a:schemeClr val="bg1">
                    <a:lumMod val="95000"/>
                  </a:schemeClr>
                </a:solidFill>
                <a:ea typeface="Noto Sans KR Regular" panose="020B0500000000000000" pitchFamily="34" charset="-127"/>
              </a:rPr>
              <a:t>/</a:t>
            </a:r>
            <a:r>
              <a:rPr lang="ko-KR" altLang="en-US" sz="900" b="0" dirty="0">
                <a:solidFill>
                  <a:schemeClr val="bg1">
                    <a:lumMod val="95000"/>
                  </a:schemeClr>
                </a:solidFill>
                <a:ea typeface="Noto Sans KR Regular" panose="020B0500000000000000" pitchFamily="34" charset="-127"/>
              </a:rPr>
              <a:t>홍보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53B9D7-E857-44EC-ACE2-EB07E083D12B}"/>
              </a:ext>
            </a:extLst>
          </p:cNvPr>
          <p:cNvSpPr txBox="1"/>
          <p:nvPr/>
        </p:nvSpPr>
        <p:spPr>
          <a:xfrm>
            <a:off x="489047" y="3639625"/>
            <a:ext cx="7511993" cy="2965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1. ‘</a:t>
            </a:r>
            <a:r>
              <a:rPr lang="ko-KR" altLang="en-US" sz="1400" dirty="0" err="1">
                <a:ea typeface="Noto Sans KR Regular" panose="020B0500000000000000" pitchFamily="34" charset="-127"/>
              </a:rPr>
              <a:t>헬로</a:t>
            </a:r>
            <a:r>
              <a:rPr lang="ko-KR" altLang="en-US" sz="1400" dirty="0">
                <a:ea typeface="Noto Sans KR Regular" panose="020B0500000000000000" pitchFamily="34" charset="-127"/>
              </a:rPr>
              <a:t> 포토</a:t>
            </a:r>
            <a:r>
              <a:rPr lang="en-US" altLang="ko-KR" sz="1400" dirty="0">
                <a:ea typeface="Noto Sans KR Regular" panose="020B0500000000000000" pitchFamily="34" charset="-127"/>
              </a:rPr>
              <a:t>’</a:t>
            </a:r>
            <a:r>
              <a:rPr lang="ko-KR" altLang="en-US" sz="1400" dirty="0">
                <a:ea typeface="Noto Sans KR Regular" panose="020B0500000000000000" pitchFamily="34" charset="-127"/>
              </a:rPr>
              <a:t>의 기존고객층 및 사이트의 초기 목적을 고려하여</a:t>
            </a:r>
            <a:r>
              <a:rPr lang="en-US" altLang="ko-KR" sz="1400" dirty="0">
                <a:ea typeface="Noto Sans KR Regular" panose="020B0500000000000000" pitchFamily="34" charset="-127"/>
              </a:rPr>
              <a:t>＇</a:t>
            </a:r>
            <a:r>
              <a:rPr lang="ko-KR" altLang="en-US" sz="1400" dirty="0">
                <a:ea typeface="Noto Sans KR Regular" panose="020B0500000000000000" pitchFamily="34" charset="-127"/>
              </a:rPr>
              <a:t>시사</a:t>
            </a:r>
            <a:r>
              <a:rPr lang="en-US" altLang="ko-KR" sz="1400" dirty="0">
                <a:ea typeface="Noto Sans KR Regular" panose="020B0500000000000000" pitchFamily="34" charset="-127"/>
              </a:rPr>
              <a:t>/</a:t>
            </a:r>
            <a:r>
              <a:rPr lang="ko-KR" altLang="en-US" sz="1400" dirty="0">
                <a:ea typeface="Noto Sans KR Regular" panose="020B0500000000000000" pitchFamily="34" charset="-127"/>
              </a:rPr>
              <a:t>보도</a:t>
            </a:r>
            <a:r>
              <a:rPr lang="en-US" altLang="ko-KR" sz="1400" dirty="0">
                <a:ea typeface="Noto Sans KR Regular" panose="020B0500000000000000" pitchFamily="34" charset="-127"/>
              </a:rPr>
              <a:t>’ ‘</a:t>
            </a:r>
            <a:r>
              <a:rPr lang="ko-KR" altLang="en-US" sz="1400" dirty="0">
                <a:ea typeface="Noto Sans KR Regular" panose="020B0500000000000000" pitchFamily="34" charset="-127"/>
              </a:rPr>
              <a:t>교과</a:t>
            </a:r>
            <a:r>
              <a:rPr lang="en-US" altLang="ko-KR" sz="1400" dirty="0">
                <a:ea typeface="Noto Sans KR Regular" panose="020B0500000000000000" pitchFamily="34" charset="-127"/>
              </a:rPr>
              <a:t>/</a:t>
            </a:r>
            <a:r>
              <a:rPr lang="ko-KR" altLang="en-US" sz="1400" dirty="0">
                <a:ea typeface="Noto Sans KR Regular" panose="020B0500000000000000" pitchFamily="34" charset="-127"/>
              </a:rPr>
              <a:t>출판</a:t>
            </a:r>
            <a:r>
              <a:rPr lang="en-US" altLang="ko-KR" sz="1400" dirty="0">
                <a:ea typeface="Noto Sans KR Regular" panose="020B0500000000000000" pitchFamily="34" charset="-127"/>
              </a:rPr>
              <a:t>’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    </a:t>
            </a:r>
            <a:r>
              <a:rPr lang="ko-KR" altLang="en-US" sz="1400" dirty="0">
                <a:ea typeface="Noto Sans KR Regular" panose="020B0500000000000000" pitchFamily="34" charset="-127"/>
              </a:rPr>
              <a:t>패널은 왼쪽 상단으로 고정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2. </a:t>
            </a:r>
            <a:r>
              <a:rPr lang="ko-KR" altLang="en-US" sz="1400" dirty="0">
                <a:ea typeface="Noto Sans KR Regular" panose="020B0500000000000000" pitchFamily="34" charset="-127"/>
              </a:rPr>
              <a:t>특정 작가의 작품을 찾는 기존 고객들을 고려하여 작가 갤러리를 메인 메뉴로 이동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3. </a:t>
            </a:r>
            <a:r>
              <a:rPr lang="ko-KR" altLang="en-US" sz="1400" dirty="0">
                <a:ea typeface="Noto Sans KR Regular" panose="020B0500000000000000" pitchFamily="34" charset="-127"/>
              </a:rPr>
              <a:t>작가 갤러리 패널에서 목록</a:t>
            </a:r>
            <a:r>
              <a:rPr lang="en-US" altLang="ko-KR" sz="1400" dirty="0">
                <a:ea typeface="Noto Sans KR Regular" panose="020B0500000000000000" pitchFamily="34" charset="-127"/>
              </a:rPr>
              <a:t>, </a:t>
            </a:r>
            <a:r>
              <a:rPr lang="ko-KR" altLang="en-US" sz="1400" dirty="0">
                <a:ea typeface="Noto Sans KR Regular" panose="020B0500000000000000" pitchFamily="34" charset="-127"/>
              </a:rPr>
              <a:t>의뢰 부분을 만들어 편의성을 제공 및 고객의 참여를 유도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4. </a:t>
            </a:r>
            <a:r>
              <a:rPr lang="ko-KR" altLang="en-US" sz="1400" dirty="0">
                <a:ea typeface="Noto Sans KR Regular" panose="020B0500000000000000" pitchFamily="34" charset="-127"/>
              </a:rPr>
              <a:t>중복적으로 표시되었던 주요뉴스</a:t>
            </a:r>
            <a:r>
              <a:rPr lang="en-US" altLang="ko-KR" sz="1400" dirty="0">
                <a:ea typeface="Noto Sans KR Regular" panose="020B0500000000000000" pitchFamily="34" charset="-127"/>
              </a:rPr>
              <a:t>, </a:t>
            </a:r>
            <a:r>
              <a:rPr lang="ko-KR" altLang="en-US" sz="1400" dirty="0">
                <a:ea typeface="Noto Sans KR Regular" panose="020B0500000000000000" pitchFamily="34" charset="-127"/>
              </a:rPr>
              <a:t>패키지 정보 카테고리는 하나로 합쳐 사용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5. </a:t>
            </a:r>
            <a:r>
              <a:rPr lang="ko-KR" altLang="en-US" sz="1400" dirty="0">
                <a:ea typeface="Noto Sans KR Regular" panose="020B0500000000000000" pitchFamily="34" charset="-127"/>
              </a:rPr>
              <a:t>외신사진 입력 부분에서 삭제된 사이트나 개편된 사이트를 업데이트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7. </a:t>
            </a:r>
            <a:r>
              <a:rPr lang="ko-KR" altLang="en-US" sz="1400" dirty="0">
                <a:ea typeface="Noto Sans KR Regular" panose="020B0500000000000000" pitchFamily="34" charset="-127"/>
              </a:rPr>
              <a:t>업데이트 정보는 모든 페이지에서 공통적으로 찾아볼 수 있도록 하단 패널에 배치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8. </a:t>
            </a:r>
            <a:r>
              <a:rPr lang="ko-KR" altLang="en-US" sz="1400" dirty="0">
                <a:ea typeface="Noto Sans KR Regular" panose="020B0500000000000000" pitchFamily="34" charset="-127"/>
              </a:rPr>
              <a:t>광고패널을 하단 패널에 배치하여 주요 메뉴들만 한눈에 들어올 수 있도록 유도</a:t>
            </a:r>
            <a:endParaRPr lang="en-US" altLang="ko-KR" sz="1400" dirty="0"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Noto Sans KR Regular" panose="020B0500000000000000" pitchFamily="34" charset="-127"/>
              </a:rPr>
              <a:t>9. ‘</a:t>
            </a:r>
            <a:r>
              <a:rPr lang="ko-KR" altLang="en-US" sz="1400" dirty="0">
                <a:ea typeface="Noto Sans KR Regular" panose="020B0500000000000000" pitchFamily="34" charset="-127"/>
              </a:rPr>
              <a:t>엄선된 컬렉션</a:t>
            </a:r>
            <a:r>
              <a:rPr lang="en-US" altLang="ko-KR" sz="1400" dirty="0">
                <a:ea typeface="Noto Sans KR Regular" panose="020B0500000000000000" pitchFamily="34" charset="-127"/>
              </a:rPr>
              <a:t>’</a:t>
            </a:r>
            <a:r>
              <a:rPr lang="ko-KR" altLang="en-US" sz="1400" dirty="0">
                <a:ea typeface="Noto Sans KR Regular" panose="020B0500000000000000" pitchFamily="34" charset="-127"/>
              </a:rPr>
              <a:t>패널을 통해 카테고리 검색</a:t>
            </a:r>
            <a:r>
              <a:rPr lang="en-US" altLang="ko-KR" sz="1400" dirty="0">
                <a:ea typeface="Noto Sans KR Regular" panose="020B0500000000000000" pitchFamily="34" charset="-127"/>
              </a:rPr>
              <a:t>, </a:t>
            </a:r>
            <a:r>
              <a:rPr lang="ko-KR" altLang="en-US" sz="1400" dirty="0">
                <a:ea typeface="Noto Sans KR Regular" panose="020B0500000000000000" pitchFamily="34" charset="-127"/>
              </a:rPr>
              <a:t>다양한 분야의 사진들</a:t>
            </a:r>
            <a:r>
              <a:rPr lang="en-US" altLang="ko-KR" sz="1400" dirty="0">
                <a:ea typeface="Noto Sans KR Regular" panose="020B0500000000000000" pitchFamily="34" charset="-127"/>
              </a:rPr>
              <a:t>, </a:t>
            </a:r>
            <a:r>
              <a:rPr lang="ko-KR" altLang="en-US" sz="1400" dirty="0">
                <a:ea typeface="Noto Sans KR Regular" panose="020B0500000000000000" pitchFamily="34" charset="-127"/>
              </a:rPr>
              <a:t>무료 </a:t>
            </a:r>
            <a:r>
              <a:rPr lang="ko-KR" altLang="en-US" sz="1400" dirty="0" err="1">
                <a:ea typeface="Noto Sans KR Regular" panose="020B0500000000000000" pitchFamily="34" charset="-127"/>
              </a:rPr>
              <a:t>이미지등의</a:t>
            </a:r>
            <a:r>
              <a:rPr lang="ko-KR" altLang="en-US" sz="1400" dirty="0">
                <a:ea typeface="Noto Sans KR Regular" panose="020B0500000000000000" pitchFamily="34" charset="-127"/>
              </a:rPr>
              <a:t> 서비스 제공</a:t>
            </a:r>
            <a:endParaRPr lang="en-US" altLang="ko-KR" sz="1400" dirty="0">
              <a:ea typeface="Noto Sans KR Regular" panose="020B0500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D45ABD-5988-4160-8131-CFA9B218E2C7}"/>
              </a:ext>
            </a:extLst>
          </p:cNvPr>
          <p:cNvSpPr>
            <a:spLocks/>
          </p:cNvSpPr>
          <p:nvPr/>
        </p:nvSpPr>
        <p:spPr>
          <a:xfrm>
            <a:off x="4803414" y="1420303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 dirty="0" err="1">
                <a:ea typeface="Noto Sans KR Regular" panose="020B0500000000000000" pitchFamily="34" charset="-127"/>
              </a:rPr>
              <a:t>작가</a:t>
            </a:r>
            <a:r>
              <a:rPr lang="en-US" sz="900" b="0" dirty="0">
                <a:ea typeface="Noto Sans KR Regular" panose="020B0500000000000000" pitchFamily="34" charset="-127"/>
              </a:rPr>
              <a:t> </a:t>
            </a:r>
            <a:r>
              <a:rPr lang="ko-KR" altLang="en-US" sz="900" b="0" dirty="0">
                <a:ea typeface="Noto Sans KR Regular" panose="020B0500000000000000" pitchFamily="34" charset="-127"/>
              </a:rPr>
              <a:t>목록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36B09B-1D0F-4D37-BCD6-5E83D7347E77}"/>
              </a:ext>
            </a:extLst>
          </p:cNvPr>
          <p:cNvSpPr>
            <a:spLocks/>
          </p:cNvSpPr>
          <p:nvPr/>
        </p:nvSpPr>
        <p:spPr>
          <a:xfrm>
            <a:off x="4803414" y="1970805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>
                <a:ea typeface="Noto Sans KR Regular" panose="020B0500000000000000" pitchFamily="34" charset="-127"/>
              </a:rPr>
              <a:t>작가 의뢰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682297-17FC-422D-A31C-8B90BE42CA29}"/>
              </a:ext>
            </a:extLst>
          </p:cNvPr>
          <p:cNvSpPr>
            <a:spLocks/>
          </p:cNvSpPr>
          <p:nvPr/>
        </p:nvSpPr>
        <p:spPr>
          <a:xfrm>
            <a:off x="10142006" y="2538992"/>
            <a:ext cx="1383665" cy="30162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solidFill>
                  <a:schemeClr val="bg1">
                    <a:lumMod val="95000"/>
                  </a:schemeClr>
                </a:solidFill>
                <a:ea typeface="Noto Sans KR Regular" panose="020B0500000000000000" pitchFamily="34" charset="-127"/>
              </a:rPr>
              <a:t>가격정보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3A9AD9-7934-425A-A28B-9058A3355D35}"/>
              </a:ext>
            </a:extLst>
          </p:cNvPr>
          <p:cNvSpPr>
            <a:spLocks/>
          </p:cNvSpPr>
          <p:nvPr/>
        </p:nvSpPr>
        <p:spPr>
          <a:xfrm>
            <a:off x="10142006" y="3103507"/>
            <a:ext cx="1383665" cy="30162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solidFill>
                  <a:schemeClr val="bg1">
                    <a:lumMod val="95000"/>
                  </a:schemeClr>
                </a:solidFill>
                <a:ea typeface="Noto Sans KR Regular" panose="020B0500000000000000" pitchFamily="34" charset="-127"/>
              </a:rPr>
              <a:t>패키지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AF57E1-093F-4BA2-A25F-E1DB00FCAE4B}"/>
              </a:ext>
            </a:extLst>
          </p:cNvPr>
          <p:cNvSpPr>
            <a:spLocks/>
          </p:cNvSpPr>
          <p:nvPr/>
        </p:nvSpPr>
        <p:spPr>
          <a:xfrm>
            <a:off x="6616339" y="384402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dirty="0" err="1">
                <a:ea typeface="Noto Sans KR Regular" panose="020B0500000000000000" pitchFamily="34" charset="-127"/>
              </a:rPr>
              <a:t>메인검색</a:t>
            </a:r>
            <a:endParaRPr lang="en-US" altLang="ko-KR" sz="1200" b="1" dirty="0">
              <a:ea typeface="Noto Sans KR Regular" panose="020B0500000000000000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0B949C-22AD-47FD-BFDC-928813D9CFB6}"/>
              </a:ext>
            </a:extLst>
          </p:cNvPr>
          <p:cNvSpPr>
            <a:spLocks/>
          </p:cNvSpPr>
          <p:nvPr/>
        </p:nvSpPr>
        <p:spPr>
          <a:xfrm>
            <a:off x="908324" y="3074438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ea typeface="Noto Sans KR Regular" panose="020B0500000000000000" pitchFamily="34" charset="-127"/>
              </a:rPr>
              <a:t>주요뉴스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0ECCBE-905F-4B6B-989A-877E7CD07A11}"/>
              </a:ext>
            </a:extLst>
          </p:cNvPr>
          <p:cNvSpPr>
            <a:spLocks/>
          </p:cNvSpPr>
          <p:nvPr/>
        </p:nvSpPr>
        <p:spPr>
          <a:xfrm>
            <a:off x="6616338" y="3074437"/>
            <a:ext cx="1383665" cy="30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err="1">
                <a:ea typeface="Noto Sans KR Regular" panose="020B0500000000000000" pitchFamily="34" charset="-127"/>
              </a:rPr>
              <a:t>무료이미지</a:t>
            </a:r>
            <a:endParaRPr lang="ko-KR" altLang="en-US" sz="900" b="0" dirty="0">
              <a:ea typeface="Noto Sans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7EBD66-3A34-475A-9788-F9A4F21FACCA}"/>
              </a:ext>
            </a:extLst>
          </p:cNvPr>
          <p:cNvSpPr txBox="1">
            <a:spLocks/>
          </p:cNvSpPr>
          <p:nvPr/>
        </p:nvSpPr>
        <p:spPr>
          <a:xfrm>
            <a:off x="8471810" y="390515"/>
            <a:ext cx="304927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>
                <a:ea typeface="맑은 고딕" charset="0"/>
              </a:rPr>
              <a:t>로그인     회원가입    장바구니</a:t>
            </a:r>
            <a:endParaRPr lang="ko-KR" altLang="en-US" sz="1400" b="1" dirty="0">
              <a:ea typeface="맑은 고딕" charset="0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F5AB36-01D5-435F-800E-596B329AC332}"/>
              </a:ext>
            </a:extLst>
          </p:cNvPr>
          <p:cNvSpPr txBox="1">
            <a:spLocks/>
          </p:cNvSpPr>
          <p:nvPr/>
        </p:nvSpPr>
        <p:spPr>
          <a:xfrm>
            <a:off x="514350" y="360035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사이트 리뉴얼 </a:t>
            </a:r>
            <a:r>
              <a:rPr lang="en-US" altLang="ko-KR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정보구조도</a:t>
            </a:r>
          </a:p>
        </p:txBody>
      </p:sp>
    </p:spTree>
    <p:extLst>
      <p:ext uri="{BB962C8B-B14F-4D97-AF65-F5344CB8AC3E}">
        <p14:creationId xmlns:p14="http://schemas.microsoft.com/office/powerpoint/2010/main" val="378845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사이트 리뉴얼 전략 </a:t>
            </a:r>
            <a:r>
              <a:rPr lang="en-US" altLang="ko-KR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공통부문</a:t>
            </a:r>
          </a:p>
        </p:txBody>
      </p:sp>
      <p:sp>
        <p:nvSpPr>
          <p:cNvPr id="2" name="타원 1"/>
          <p:cNvSpPr>
            <a:spLocks/>
          </p:cNvSpPr>
          <p:nvPr/>
        </p:nvSpPr>
        <p:spPr>
          <a:xfrm>
            <a:off x="1405139" y="1424305"/>
            <a:ext cx="1633855" cy="1633855"/>
          </a:xfrm>
          <a:prstGeom prst="ellipse">
            <a:avLst/>
          </a:prstGeom>
          <a:solidFill>
            <a:schemeClr val="bg1">
              <a:alpha val="5769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VISUAL DESIGN</a:t>
            </a:r>
            <a:endParaRPr lang="ko-KR" altLang="en-US" sz="1200" b="1" dirty="0"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" name="타원 4"/>
          <p:cNvSpPr>
            <a:spLocks/>
          </p:cNvSpPr>
          <p:nvPr/>
        </p:nvSpPr>
        <p:spPr>
          <a:xfrm>
            <a:off x="1405140" y="2944495"/>
            <a:ext cx="1633855" cy="1633855"/>
          </a:xfrm>
          <a:prstGeom prst="ellipse">
            <a:avLst/>
          </a:prstGeom>
          <a:solidFill>
            <a:schemeClr val="bg1">
              <a:alpha val="5769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USER INTERFACE</a:t>
            </a:r>
            <a:endParaRPr lang="ko-KR" altLang="en-US" sz="1200" b="1" dirty="0"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1405140" y="4464685"/>
            <a:ext cx="1633855" cy="1633855"/>
          </a:xfrm>
          <a:prstGeom prst="ellipse">
            <a:avLst/>
          </a:prstGeom>
          <a:solidFill>
            <a:schemeClr val="bg1">
              <a:alpha val="5769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SERVICE &amp; MARKETING</a:t>
            </a:r>
            <a:endParaRPr lang="ko-KR" altLang="en-US" sz="1200" b="1" dirty="0"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226955" y="2325370"/>
            <a:ext cx="676910" cy="635"/>
          </a:xfrm>
          <a:prstGeom prst="straightConnector1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226955" y="3716020"/>
            <a:ext cx="676910" cy="635"/>
          </a:xfrm>
          <a:prstGeom prst="straightConnector1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226955" y="5211445"/>
            <a:ext cx="676910" cy="635"/>
          </a:xfrm>
          <a:prstGeom prst="straightConnector1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C928CE-EAF0-4FCC-8E43-99A6ED2B2BA4}"/>
              </a:ext>
            </a:extLst>
          </p:cNvPr>
          <p:cNvSpPr/>
          <p:nvPr/>
        </p:nvSpPr>
        <p:spPr>
          <a:xfrm>
            <a:off x="4091825" y="1479550"/>
            <a:ext cx="7248525" cy="1578609"/>
          </a:xfrm>
          <a:prstGeom prst="roundRect">
            <a:avLst/>
          </a:prstGeom>
          <a:solidFill>
            <a:schemeClr val="dk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깔끔한 </a:t>
            </a:r>
            <a:r>
              <a:rPr lang="ko-KR" altLang="en-US" sz="1200" dirty="0" err="1"/>
              <a:t>중앙정렬</a:t>
            </a:r>
            <a:r>
              <a:rPr lang="ko-KR" altLang="en-US" sz="1200" dirty="0"/>
              <a:t> 레이아웃 구성을 통해 시각적인 산만함을 보완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전문성을 살린 느낌의 </a:t>
            </a:r>
            <a:r>
              <a:rPr lang="en-US" altLang="ko-KR" sz="1200" dirty="0"/>
              <a:t>BLACK, GRAY </a:t>
            </a:r>
            <a:r>
              <a:rPr lang="ko-KR" altLang="en-US" sz="1200" dirty="0"/>
              <a:t>컬러를 활용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사이트에 어울리는 이미지를 활용해 </a:t>
            </a:r>
            <a:r>
              <a:rPr lang="en-US" altLang="ko-KR" sz="1200" dirty="0"/>
              <a:t>‘</a:t>
            </a:r>
            <a:r>
              <a:rPr lang="ko-KR" altLang="en-US" sz="1200" dirty="0"/>
              <a:t>사진전문</a:t>
            </a:r>
            <a:r>
              <a:rPr lang="en-US" altLang="ko-KR" sz="1200" dirty="0"/>
              <a:t>’</a:t>
            </a:r>
            <a:r>
              <a:rPr lang="ko-KR" altLang="en-US" sz="1200" dirty="0"/>
              <a:t>사이트 이미지를 강조</a:t>
            </a:r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메인 메뉴와 검색창의 사이즈를 맞춰 중앙에 배치해 깔끔한 사이트 이미지로 보완</a:t>
            </a:r>
            <a:endParaRPr lang="en-US" altLang="ko-KR" sz="12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2C28329-D9E1-46F1-8590-601AF1439E8B}"/>
              </a:ext>
            </a:extLst>
          </p:cNvPr>
          <p:cNvSpPr/>
          <p:nvPr/>
        </p:nvSpPr>
        <p:spPr>
          <a:xfrm>
            <a:off x="4091825" y="2880996"/>
            <a:ext cx="7248525" cy="1697354"/>
          </a:xfrm>
          <a:prstGeom prst="roundRect">
            <a:avLst/>
          </a:prstGeom>
          <a:solidFill>
            <a:schemeClr val="dk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/>
              <a:t>검색창을 메인 사이트 중앙에 배치하여 사용자로 하여금 검색서비스를 </a:t>
            </a:r>
            <a:r>
              <a:rPr lang="ko-KR" altLang="en-US" sz="1200" dirty="0" err="1"/>
              <a:t>유도시킴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동일 </a:t>
            </a:r>
            <a:r>
              <a:rPr lang="en-US" altLang="ko-KR" sz="1200" dirty="0"/>
              <a:t>or </a:t>
            </a:r>
            <a:r>
              <a:rPr lang="ko-KR" altLang="en-US" sz="1200" dirty="0"/>
              <a:t>비슷한 </a:t>
            </a:r>
            <a:r>
              <a:rPr lang="ko-KR" altLang="en-US" sz="1200" dirty="0" err="1"/>
              <a:t>컨텐츠별로</a:t>
            </a:r>
            <a:r>
              <a:rPr lang="ko-KR" altLang="en-US" sz="1200" dirty="0"/>
              <a:t> 묶어 사용자가 한눈에 여러가지 정보를 쉽게 접할 수 있도록 유도함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컨텐츠 패널에 다운로드순</a:t>
            </a:r>
            <a:r>
              <a:rPr lang="en-US" altLang="ko-KR" sz="1200" dirty="0"/>
              <a:t>/</a:t>
            </a:r>
            <a:r>
              <a:rPr lang="ko-KR" altLang="en-US" sz="1200" dirty="0"/>
              <a:t>조회수 순위를 적용하여 다른 고객들의 데이터를 간접적으로 경험하도록 유도함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컨텐츠 패널에 </a:t>
            </a:r>
            <a:r>
              <a:rPr lang="en-US" altLang="ko-KR" sz="1200" dirty="0"/>
              <a:t>hover</a:t>
            </a:r>
            <a:r>
              <a:rPr lang="ko-KR" altLang="en-US" sz="1200" dirty="0"/>
              <a:t>시 </a:t>
            </a:r>
            <a:r>
              <a:rPr lang="ko-KR" altLang="en-US" sz="1200" dirty="0" err="1"/>
              <a:t>간략적인</a:t>
            </a:r>
            <a:r>
              <a:rPr lang="ko-KR" altLang="en-US" sz="1200" dirty="0"/>
              <a:t> 설명이 노출되도록 하여 사용자가 이미지에 대한 정보를 직접적으로 받아들일 수 있도록 유도함</a:t>
            </a:r>
            <a:endParaRPr lang="en-US" altLang="ko-KR" sz="12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3B1B825-B93F-4611-AA35-63CA2735AAB7}"/>
              </a:ext>
            </a:extLst>
          </p:cNvPr>
          <p:cNvSpPr/>
          <p:nvPr/>
        </p:nvSpPr>
        <p:spPr>
          <a:xfrm>
            <a:off x="4091825" y="4398646"/>
            <a:ext cx="7248525" cy="1697989"/>
          </a:xfrm>
          <a:prstGeom prst="roundRect">
            <a:avLst/>
          </a:prstGeom>
          <a:solidFill>
            <a:schemeClr val="dk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Tx/>
              <a:buAutoNum type="arabicPeriod"/>
            </a:pPr>
            <a:r>
              <a:rPr lang="ko-KR" altLang="en-US" sz="1200" dirty="0" err="1"/>
              <a:t>메인이미지</a:t>
            </a:r>
            <a:r>
              <a:rPr lang="ko-KR" altLang="en-US" sz="1200" dirty="0"/>
              <a:t> 하단에 </a:t>
            </a:r>
            <a:r>
              <a:rPr lang="ko-KR" altLang="en-US" sz="1200" dirty="0" err="1"/>
              <a:t>홍보배너</a:t>
            </a:r>
            <a:r>
              <a:rPr lang="en-US" altLang="ko-KR" sz="1200" dirty="0"/>
              <a:t>(</a:t>
            </a:r>
            <a:r>
              <a:rPr lang="ko-KR" altLang="en-US" sz="1200" dirty="0"/>
              <a:t>가격 및 프로모션</a:t>
            </a:r>
            <a:r>
              <a:rPr lang="en-US" altLang="ko-KR" sz="1200" dirty="0"/>
              <a:t>)</a:t>
            </a:r>
            <a:r>
              <a:rPr lang="ko-KR" altLang="en-US" sz="1200" dirty="0"/>
              <a:t>를 삽입하여 신규고객의 유입을 높임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메인 하단에 해당 사이트에 대한 정보를 노출시킴으로써 사이트에 대한 신뢰감을 형성시키도록 유도함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작가갤러리</a:t>
            </a:r>
            <a:r>
              <a:rPr lang="en-US" altLang="ko-KR" sz="1200" dirty="0"/>
              <a:t> </a:t>
            </a:r>
            <a:r>
              <a:rPr lang="ko-KR" altLang="en-US" sz="1200" dirty="0"/>
              <a:t>창을 통해 신규고객들이 해당메뉴에서 이미지를 사고 팔 수 있도록 유도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무료 이미지 배포를 통해 신규고객들이 서비스를 이용하도록 유도</a:t>
            </a:r>
            <a:endParaRPr lang="en-US" altLang="ko-KR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5957F0E-FC3E-4B8C-99C0-82331631EC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t="278" r="-445" b="69552"/>
          <a:stretch/>
        </p:blipFill>
        <p:spPr>
          <a:xfrm>
            <a:off x="7313711" y="3858123"/>
            <a:ext cx="2548867" cy="1611361"/>
          </a:xfrm>
          <a:prstGeom prst="rect">
            <a:avLst/>
          </a:prstGeom>
        </p:spPr>
      </p:pic>
      <p:sp>
        <p:nvSpPr>
          <p:cNvPr id="3" name="TextBox 2"/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사이트 리뉴얼 디테일 </a:t>
            </a:r>
            <a:r>
              <a:rPr lang="en-US" altLang="ko-KR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– main page</a:t>
            </a:r>
            <a:endParaRPr lang="ko-KR" altLang="en-US" sz="1600" dirty="0"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EB64C30-E53A-45CE-848A-4A357C148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191" y="5567195"/>
            <a:ext cx="4565340" cy="466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D984AA1-1570-4660-BF1B-89DFF1E59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584048"/>
              </p:ext>
            </p:extLst>
          </p:nvPr>
        </p:nvGraphicFramePr>
        <p:xfrm>
          <a:off x="266038" y="1193694"/>
          <a:ext cx="6784900" cy="5376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450">
                  <a:extLst>
                    <a:ext uri="{9D8B030D-6E8A-4147-A177-3AD203B41FA5}">
                      <a16:colId xmlns:a16="http://schemas.microsoft.com/office/drawing/2014/main" val="3940179836"/>
                    </a:ext>
                  </a:extLst>
                </a:gridCol>
                <a:gridCol w="3392450">
                  <a:extLst>
                    <a:ext uri="{9D8B030D-6E8A-4147-A177-3AD203B41FA5}">
                      <a16:colId xmlns:a16="http://schemas.microsoft.com/office/drawing/2014/main" val="3553679349"/>
                    </a:ext>
                  </a:extLst>
                </a:gridCol>
              </a:tblGrid>
              <a:tr h="360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Before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After</a:t>
                      </a:r>
                      <a:endParaRPr lang="ko-KR" altLang="en-US" sz="1200" dirty="0">
                        <a:solidFill>
                          <a:srgbClr val="FFFF00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192421"/>
                  </a:ext>
                </a:extLst>
              </a:tr>
              <a:tr h="48029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Noto Sans KR Regular" panose="020B0500000000000000" pitchFamily="34" charset="-127"/>
                        </a:rPr>
                        <a:t>Visual Design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72109"/>
                  </a:ext>
                </a:extLst>
              </a:tr>
              <a:tr h="5499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좌측으로 치우쳐진 사이트구조로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웹과 모바일 상의 불편함이 생김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와이드한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화면과 중심 잡힌 사이트 구조로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시각적인 편리성을 보완</a:t>
                      </a:r>
                      <a:endParaRPr lang="en-US" altLang="ko-KR" sz="1100" dirty="0">
                        <a:solidFill>
                          <a:srgbClr val="FF0000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98525"/>
                  </a:ext>
                </a:extLst>
              </a:tr>
              <a:tr h="5499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사진전문 사이트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＇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의 이미지와는 상관없는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메인 이미지를 사용함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사이트와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관련성 있는 이미지를 </a:t>
                      </a:r>
                      <a:r>
                        <a:rPr lang="ko-KR" altLang="en-US" sz="1100" dirty="0" err="1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메인에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배치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시켜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＇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사진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＇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사이트임을 고객들에게 인지 시켜준다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59453"/>
                  </a:ext>
                </a:extLst>
              </a:tr>
              <a:tr h="51024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</a:rPr>
                        <a:t>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96351"/>
                  </a:ext>
                </a:extLst>
              </a:tr>
              <a:tr h="78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카테고리창이 우측 배너에 숨겨져 있어 좌측으로 치우쳐진 레이아웃과의 마우스컨트롤의 불편함을 느낌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카테고리창을 상단 중심으로 위치시켜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마우스 컨트롤의 불편함을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해소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889535"/>
                  </a:ext>
                </a:extLst>
              </a:tr>
              <a:tr h="794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가격정보가 눈에 띄지 않고 불편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기존에 눈에 띄지 않았던 가격정보를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메인에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살려줌으로써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사진의 퀄리티 및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가격을 비교하러 온 고객들에게 편리성을 제공해준다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.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47899"/>
                  </a:ext>
                </a:extLst>
              </a:tr>
              <a:tr h="47536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Noto Sans KR Regular" panose="020B0500000000000000" pitchFamily="34" charset="-127"/>
                        </a:rPr>
                        <a:t>SERVICE &amp; MARKETING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576027"/>
                  </a:ext>
                </a:extLst>
              </a:tr>
              <a:tr h="761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신규고객들을 위한 요금제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플렛폼을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메인에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제시해주어 할인에 대한 정보를 비교해볼 수 있도록 유도한다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신규고객들을 위한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요금제 </a:t>
                      </a:r>
                      <a:r>
                        <a:rPr lang="ko-KR" altLang="en-US" sz="1100" dirty="0" err="1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플렛폼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메인에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제시해주어 할인에 대한 정보를 비교해볼 수 있도록 유도한다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0333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BC1B2BD5-B254-48B2-A02E-69914621E9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7" t="20243" r="11718" b="76753"/>
          <a:stretch/>
        </p:blipFill>
        <p:spPr>
          <a:xfrm>
            <a:off x="7313711" y="6131742"/>
            <a:ext cx="4640299" cy="43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B61017-902A-4D06-82FA-590F70228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t="28625" r="14184" b="45218"/>
          <a:stretch/>
        </p:blipFill>
        <p:spPr>
          <a:xfrm>
            <a:off x="9879551" y="3858122"/>
            <a:ext cx="2155251" cy="1611361"/>
          </a:xfrm>
          <a:prstGeom prst="rect">
            <a:avLst/>
          </a:prstGeom>
        </p:spPr>
      </p:pic>
      <p:pic>
        <p:nvPicPr>
          <p:cNvPr id="10" name="그림 9" descr="/Users/mac/Library/Group Containers/L48J367XN4.com.infraware.PolarisOffice/EngineTemp/1243/fImage36956942479888.png">
            <a:extLst>
              <a:ext uri="{FF2B5EF4-FFF2-40B4-BE49-F238E27FC236}">
                <a16:creationId xmlns:a16="http://schemas.microsoft.com/office/drawing/2014/main" id="{FFF8AA78-BC3B-4F4E-8FAB-7C2B7B3490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t="2329" r="50000" b="30354"/>
          <a:stretch/>
        </p:blipFill>
        <p:spPr>
          <a:xfrm>
            <a:off x="7269697" y="1142774"/>
            <a:ext cx="3068400" cy="220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 descr="/Users/mac/Library/Group Containers/L48J367XN4.com.infraware.PolarisOffice/EngineTemp/1243/fImage36956942479888.png">
            <a:extLst>
              <a:ext uri="{FF2B5EF4-FFF2-40B4-BE49-F238E27FC236}">
                <a16:creationId xmlns:a16="http://schemas.microsoft.com/office/drawing/2014/main" id="{04D80030-86AD-444E-A1AB-2A0B3CC4AD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6" t="48712" r="44804" b="43715"/>
          <a:stretch/>
        </p:blipFill>
        <p:spPr>
          <a:xfrm>
            <a:off x="10512155" y="2509110"/>
            <a:ext cx="1384663" cy="78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/Users/mac/Library/Group Containers/L48J367XN4.com.infraware.PolarisOffice/EngineTemp/1243/fImage36956942479888.png">
            <a:extLst>
              <a:ext uri="{FF2B5EF4-FFF2-40B4-BE49-F238E27FC236}">
                <a16:creationId xmlns:a16="http://schemas.microsoft.com/office/drawing/2014/main" id="{BEB19735-3B5B-404F-A448-32F5C76397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58" t="23560" r="10830" b="63745"/>
          <a:stretch/>
        </p:blipFill>
        <p:spPr>
          <a:xfrm>
            <a:off x="10756919" y="1212835"/>
            <a:ext cx="701001" cy="105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3BFE99C-CBEA-439B-95C0-DB6D671EF4D8}"/>
              </a:ext>
            </a:extLst>
          </p:cNvPr>
          <p:cNvSpPr/>
          <p:nvPr/>
        </p:nvSpPr>
        <p:spPr>
          <a:xfrm>
            <a:off x="8408310" y="2872295"/>
            <a:ext cx="2451100" cy="1317353"/>
          </a:xfrm>
          <a:prstGeom prst="downArrow">
            <a:avLst/>
          </a:prstGeom>
          <a:solidFill>
            <a:srgbClr val="FFFF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620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사이트 리뉴얼 디테일 </a:t>
            </a:r>
            <a:r>
              <a:rPr lang="en-US" altLang="ko-KR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– Detail/whole</a:t>
            </a:r>
            <a:r>
              <a:rPr lang="ko-KR" altLang="en-US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page</a:t>
            </a:r>
            <a:endParaRPr lang="ko-KR" altLang="en-US" sz="1600" dirty="0"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580EBF68-69B4-485D-B23F-1B499516A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724682"/>
              </p:ext>
            </p:extLst>
          </p:nvPr>
        </p:nvGraphicFramePr>
        <p:xfrm>
          <a:off x="257411" y="1245326"/>
          <a:ext cx="6675980" cy="518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990">
                  <a:extLst>
                    <a:ext uri="{9D8B030D-6E8A-4147-A177-3AD203B41FA5}">
                      <a16:colId xmlns:a16="http://schemas.microsoft.com/office/drawing/2014/main" val="3940179836"/>
                    </a:ext>
                  </a:extLst>
                </a:gridCol>
                <a:gridCol w="3337990">
                  <a:extLst>
                    <a:ext uri="{9D8B030D-6E8A-4147-A177-3AD203B41FA5}">
                      <a16:colId xmlns:a16="http://schemas.microsoft.com/office/drawing/2014/main" val="3553679349"/>
                    </a:ext>
                  </a:extLst>
                </a:gridCol>
              </a:tblGrid>
              <a:tr h="259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</a:rPr>
                        <a:t>Before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+mn-lt"/>
                        </a:rPr>
                        <a:t>After</a:t>
                      </a:r>
                      <a:endParaRPr lang="ko-KR" altLang="en-US" sz="1200" dirty="0">
                        <a:solidFill>
                          <a:srgbClr val="FFFF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192421"/>
                  </a:ext>
                </a:extLst>
              </a:tr>
              <a:tr h="50457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Noto Sans KR Regular" panose="020B0500000000000000" pitchFamily="34" charset="-127"/>
                        </a:rPr>
                        <a:t>Visual Design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72109"/>
                  </a:ext>
                </a:extLst>
              </a:tr>
              <a:tr h="816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동일한 사이즈로 제작된 컨텐츠 레이아웃을 통한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시각적인 효율성 보완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동일한 사이즈로 제작된 컨텐츠 레이아웃을 통한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시각적인 효율성 보완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98525"/>
                  </a:ext>
                </a:extLst>
              </a:tr>
              <a:tr h="53567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</a:rPr>
                        <a:t>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524618"/>
                  </a:ext>
                </a:extLst>
              </a:tr>
              <a:tr h="394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패널의 대한 충분한 정보제공이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패널의 대한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충분한 정보를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6697"/>
                  </a:ext>
                </a:extLst>
              </a:tr>
              <a:tr h="8428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연관성있는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사진들이 연달아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나열되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제한된 화면에서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여러정보를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한눈에 확인이 불가능하고 스크롤이 길어져 불편함을 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연관성있는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사진들을 묶어 카테고리형으로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소개시켜줌으로써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스크롤의 길이를 최대한 </a:t>
                      </a:r>
                      <a:r>
                        <a:rPr lang="ko-KR" altLang="en-US" sz="1100" dirty="0" err="1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줄여줌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889535"/>
                  </a:ext>
                </a:extLst>
              </a:tr>
              <a:tr h="6633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사이트관리가 부족하여 로딩되지 않았던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주기적인 업데이트와 관리를 통해 기존에 표시되지 않던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이미지나 보완이 필요한 이미지를 대체시킴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26087"/>
                  </a:ext>
                </a:extLst>
              </a:tr>
              <a:tr h="50457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Noto Sans KR Regular" panose="020B0500000000000000" pitchFamily="34" charset="-127"/>
                        </a:rPr>
                        <a:t>SERVICE &amp; MARKETING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576027"/>
                  </a:ext>
                </a:extLst>
              </a:tr>
              <a:tr h="5933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무료배포 이미지 서비스 시스템이 부족하여 신규고객의 확보율이 적음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무료배포 이미지를 통해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신규고객을 확보하고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해당 서비스를 직접적으로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+mn-lt"/>
                          <a:ea typeface="Noto Sans KR Regular" panose="020B0500000000000000" pitchFamily="34" charset="-127"/>
                        </a:rPr>
                        <a:t>경험할 수 있도록 유도</a:t>
                      </a:r>
                      <a:endParaRPr lang="en-US" altLang="ko-KR" sz="1100" dirty="0">
                        <a:solidFill>
                          <a:srgbClr val="FF0000"/>
                        </a:solidFill>
                        <a:latin typeface="+mn-lt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0333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DE54B47C-19A8-4DC5-B82D-B56778DDA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71852" r="20895" b="5743"/>
          <a:stretch/>
        </p:blipFill>
        <p:spPr>
          <a:xfrm>
            <a:off x="7177171" y="3594305"/>
            <a:ext cx="4622943" cy="2983222"/>
          </a:xfrm>
          <a:prstGeom prst="rect">
            <a:avLst/>
          </a:prstGeom>
          <a:ln>
            <a:noFill/>
          </a:ln>
          <a:effectLst>
            <a:outerShdw blurRad="241300" dist="165100" dir="11100000" sx="105000" sy="105000" algn="tl" rotWithShape="0">
              <a:srgbClr val="333333">
                <a:alpha val="62000"/>
              </a:srgbClr>
            </a:outerShdw>
          </a:effectLst>
        </p:spPr>
      </p:pic>
      <p:pic>
        <p:nvPicPr>
          <p:cNvPr id="7" name="그림 6" descr="/Users/mac/Library/Group Containers/L48J367XN4.com.infraware.PolarisOffice/EngineTemp/1243/fImage20420572947799.png">
            <a:extLst>
              <a:ext uri="{FF2B5EF4-FFF2-40B4-BE49-F238E27FC236}">
                <a16:creationId xmlns:a16="http://schemas.microsoft.com/office/drawing/2014/main" id="{B21212BB-6187-4C3F-B0D5-41723A87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7" t="-1" b="72294"/>
          <a:stretch/>
        </p:blipFill>
        <p:spPr>
          <a:xfrm>
            <a:off x="7128501" y="1276997"/>
            <a:ext cx="2001365" cy="1619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/Users/mac/Library/Group Containers/L48J367XN4.com.infraware.PolarisOffice/EngineTemp/1243/fImage45746482875621.png">
            <a:extLst>
              <a:ext uri="{FF2B5EF4-FFF2-40B4-BE49-F238E27FC236}">
                <a16:creationId xmlns:a16="http://schemas.microsoft.com/office/drawing/2014/main" id="{0E997A47-B210-4A92-86B6-7D2349633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8" r="51664" b="77842"/>
          <a:stretch/>
        </p:blipFill>
        <p:spPr>
          <a:xfrm>
            <a:off x="9324977" y="1262272"/>
            <a:ext cx="2383713" cy="161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F25E28C-CC55-4811-B30E-D4E755163C12}"/>
              </a:ext>
            </a:extLst>
          </p:cNvPr>
          <p:cNvSpPr/>
          <p:nvPr/>
        </p:nvSpPr>
        <p:spPr>
          <a:xfrm>
            <a:off x="8169097" y="2657111"/>
            <a:ext cx="2451100" cy="1317353"/>
          </a:xfrm>
          <a:prstGeom prst="downArrow">
            <a:avLst/>
          </a:prstGeom>
          <a:solidFill>
            <a:srgbClr val="FFFF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8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1C35-5227-4FE6-8DD3-2BC7D7D1AAB7}"/>
              </a:ext>
            </a:extLst>
          </p:cNvPr>
          <p:cNvSpPr txBox="1">
            <a:spLocks/>
          </p:cNvSpPr>
          <p:nvPr/>
        </p:nvSpPr>
        <p:spPr>
          <a:xfrm>
            <a:off x="3718877" y="3059668"/>
            <a:ext cx="475424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i="0" strike="noStrike" dirty="0">
                <a:solidFill>
                  <a:srgbClr val="FFFFFF"/>
                </a:solidFill>
                <a:ea typeface="+mj-ea"/>
              </a:rPr>
              <a:t>브랜드정보</a:t>
            </a:r>
          </a:p>
        </p:txBody>
      </p:sp>
    </p:spTree>
    <p:extLst>
      <p:ext uri="{BB962C8B-B14F-4D97-AF65-F5344CB8AC3E}">
        <p14:creationId xmlns:p14="http://schemas.microsoft.com/office/powerpoint/2010/main" val="101555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10160"/>
            <a:ext cx="12192635" cy="6858635"/>
          </a:xfrm>
          <a:prstGeom prst="rect">
            <a:avLst/>
          </a:prstGeom>
          <a:solidFill>
            <a:schemeClr val="tx1">
              <a:alpha val="6594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endParaRPr lang="ko-KR" altLang="en-US" sz="18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C03DB8-C4CE-49D9-A702-75022E5DE20F}"/>
              </a:ext>
            </a:extLst>
          </p:cNvPr>
          <p:cNvSpPr/>
          <p:nvPr/>
        </p:nvSpPr>
        <p:spPr>
          <a:xfrm>
            <a:off x="7762875" y="1593994"/>
            <a:ext cx="150495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교재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FE6A0B-81B4-4389-A958-6A4D57C5734E}"/>
              </a:ext>
            </a:extLst>
          </p:cNvPr>
          <p:cNvSpPr/>
          <p:nvPr/>
        </p:nvSpPr>
        <p:spPr>
          <a:xfrm>
            <a:off x="8820150" y="2597269"/>
            <a:ext cx="150495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광고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123936-52BA-45D5-8D54-3C49804B3800}"/>
              </a:ext>
            </a:extLst>
          </p:cNvPr>
          <p:cNvSpPr/>
          <p:nvPr/>
        </p:nvSpPr>
        <p:spPr>
          <a:xfrm>
            <a:off x="2924175" y="1606669"/>
            <a:ext cx="150495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디자인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3D7FE2-E0D9-4AF1-9F91-2F20E13CC90D}"/>
              </a:ext>
            </a:extLst>
          </p:cNvPr>
          <p:cNvSpPr/>
          <p:nvPr/>
        </p:nvSpPr>
        <p:spPr>
          <a:xfrm>
            <a:off x="2108376" y="2700163"/>
            <a:ext cx="150495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전문 매거진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CDCE6E-680B-4E7A-AEF3-C53A76FDE8E4}"/>
              </a:ext>
            </a:extLst>
          </p:cNvPr>
          <p:cNvSpPr/>
          <p:nvPr/>
        </p:nvSpPr>
        <p:spPr>
          <a:xfrm>
            <a:off x="2860851" y="3824724"/>
            <a:ext cx="150495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과거 사진자료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13EF69-8C34-4F0C-8C0A-64477BDBBA14}"/>
              </a:ext>
            </a:extLst>
          </p:cNvPr>
          <p:cNvSpPr/>
          <p:nvPr/>
        </p:nvSpPr>
        <p:spPr>
          <a:xfrm>
            <a:off x="7883348" y="3825994"/>
            <a:ext cx="150495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전시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FE84CC-9833-4E65-A77A-56DAA9ED90F7}"/>
              </a:ext>
            </a:extLst>
          </p:cNvPr>
          <p:cNvCxnSpPr>
            <a:cxnSpLocks/>
          </p:cNvCxnSpPr>
          <p:nvPr/>
        </p:nvCxnSpPr>
        <p:spPr>
          <a:xfrm flipH="1">
            <a:off x="7181850" y="1860694"/>
            <a:ext cx="581026" cy="715340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B22C1B0-63C4-4C63-9567-5598AFC3AA36}"/>
              </a:ext>
            </a:extLst>
          </p:cNvPr>
          <p:cNvCxnSpPr>
            <a:stCxn id="19" idx="1"/>
          </p:cNvCxnSpPr>
          <p:nvPr/>
        </p:nvCxnSpPr>
        <p:spPr>
          <a:xfrm flipH="1">
            <a:off x="7463613" y="2863969"/>
            <a:ext cx="1356537" cy="0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1FECA2B-7ECC-47DE-9DCF-6B3C38EC479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3613326" y="2966863"/>
            <a:ext cx="1122586" cy="12676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AFD942F-0A25-47DD-9B0B-A9DE556B0CBA}"/>
              </a:ext>
            </a:extLst>
          </p:cNvPr>
          <p:cNvCxnSpPr>
            <a:cxnSpLocks/>
          </p:cNvCxnSpPr>
          <p:nvPr/>
        </p:nvCxnSpPr>
        <p:spPr>
          <a:xfrm>
            <a:off x="4429125" y="1873369"/>
            <a:ext cx="776288" cy="723900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0AA098B-5D2E-4039-8D8F-EF9C80C45A88}"/>
              </a:ext>
            </a:extLst>
          </p:cNvPr>
          <p:cNvCxnSpPr>
            <a:cxnSpLocks/>
          </p:cNvCxnSpPr>
          <p:nvPr/>
        </p:nvCxnSpPr>
        <p:spPr>
          <a:xfrm flipV="1">
            <a:off x="4365801" y="3118418"/>
            <a:ext cx="839612" cy="973006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35EFB35-42FD-468C-9A2A-8B909603FE74}"/>
              </a:ext>
            </a:extLst>
          </p:cNvPr>
          <p:cNvCxnSpPr>
            <a:cxnSpLocks/>
          </p:cNvCxnSpPr>
          <p:nvPr/>
        </p:nvCxnSpPr>
        <p:spPr>
          <a:xfrm flipH="1" flipV="1">
            <a:off x="6986589" y="3039758"/>
            <a:ext cx="896760" cy="1051666"/>
          </a:xfrm>
          <a:prstGeom prst="line">
            <a:avLst/>
          </a:prstGeom>
          <a:ln>
            <a:solidFill>
              <a:schemeClr val="bg1"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B8573CC-A147-45D2-957D-A81C0988B549}"/>
              </a:ext>
            </a:extLst>
          </p:cNvPr>
          <p:cNvSpPr txBox="1"/>
          <p:nvPr/>
        </p:nvSpPr>
        <p:spPr>
          <a:xfrm>
            <a:off x="1465580" y="5414367"/>
            <a:ext cx="93464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언론사 최초 보도사진 서비스 개최하여 보다 </a:t>
            </a:r>
            <a:r>
              <a:rPr lang="ko-KR" altLang="en-US" sz="1600" dirty="0" err="1">
                <a:solidFill>
                  <a:schemeClr val="bg1"/>
                </a:solidFill>
              </a:rPr>
              <a:t>발빠른</a:t>
            </a:r>
            <a:r>
              <a:rPr lang="ko-KR" altLang="en-US" sz="1600" dirty="0">
                <a:solidFill>
                  <a:schemeClr val="bg1"/>
                </a:solidFill>
              </a:rPr>
              <a:t> 디지털 사진 시장에 입성한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‘</a:t>
            </a:r>
            <a:r>
              <a:rPr lang="ko-KR" altLang="en-US" sz="1600" dirty="0" err="1">
                <a:solidFill>
                  <a:schemeClr val="bg1"/>
                </a:solidFill>
              </a:rPr>
              <a:t>헬로포토</a:t>
            </a:r>
            <a:r>
              <a:rPr lang="en-US" altLang="ko-KR" sz="1600" dirty="0">
                <a:solidFill>
                  <a:schemeClr val="bg1"/>
                </a:solidFill>
              </a:rPr>
              <a:t>＇</a:t>
            </a:r>
            <a:r>
              <a:rPr lang="ko-KR" altLang="en-US" sz="1600" dirty="0">
                <a:solidFill>
                  <a:schemeClr val="bg1"/>
                </a:solidFill>
              </a:rPr>
              <a:t>는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전문 매거진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교재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광고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전시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등에 활용된 수많은 사진들을 판매하는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</a:rPr>
              <a:t>사진전문</a:t>
            </a:r>
            <a:r>
              <a:rPr lang="en-US" altLang="ko-KR" sz="1600" dirty="0">
                <a:solidFill>
                  <a:schemeClr val="bg1"/>
                </a:solidFill>
              </a:rPr>
              <a:t>＇</a:t>
            </a:r>
            <a:r>
              <a:rPr lang="ko-KR" altLang="en-US" sz="1600" dirty="0">
                <a:solidFill>
                  <a:schemeClr val="bg1"/>
                </a:solidFill>
              </a:rPr>
              <a:t>홈페이지 입니다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0675B0-C3E0-4092-B34D-BC29A0A0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39" y="2541129"/>
            <a:ext cx="2894547" cy="6107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5FC478-5056-4C4A-A8A7-F46A99C8506A}"/>
              </a:ext>
            </a:extLst>
          </p:cNvPr>
          <p:cNvSpPr txBox="1"/>
          <p:nvPr/>
        </p:nvSpPr>
        <p:spPr>
          <a:xfrm>
            <a:off x="4300393" y="3259723"/>
            <a:ext cx="387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국내 최초</a:t>
            </a:r>
            <a:r>
              <a:rPr lang="en-US" altLang="ko-KR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최대의 아카이브 </a:t>
            </a:r>
            <a:r>
              <a:rPr lang="ko-KR" altLang="en-US" sz="1600" dirty="0">
                <a:solidFill>
                  <a:srgbClr val="FFFF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사진판매 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FF8AE-34EF-4A71-99B3-9C82E1A51F04}"/>
              </a:ext>
            </a:extLst>
          </p:cNvPr>
          <p:cNvSpPr txBox="1">
            <a:spLocks/>
          </p:cNvSpPr>
          <p:nvPr/>
        </p:nvSpPr>
        <p:spPr>
          <a:xfrm>
            <a:off x="666750" y="6934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브랜드 정보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C3023D2-1EC6-44F2-9531-99252AB39699}"/>
              </a:ext>
            </a:extLst>
          </p:cNvPr>
          <p:cNvCxnSpPr>
            <a:cxnSpLocks/>
          </p:cNvCxnSpPr>
          <p:nvPr/>
        </p:nvCxnSpPr>
        <p:spPr>
          <a:xfrm flipH="1">
            <a:off x="736600" y="1143635"/>
            <a:ext cx="10855325" cy="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7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3718877" y="3059668"/>
            <a:ext cx="475424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i="0" strike="noStrike" dirty="0">
                <a:solidFill>
                  <a:srgbClr val="FFFFFF"/>
                </a:solidFill>
                <a:ea typeface="Noto Sans KR Regular" charset="0"/>
              </a:rPr>
              <a:t>왜 포토사이트 리뉴얼인가</a:t>
            </a:r>
          </a:p>
        </p:txBody>
      </p:sp>
    </p:spTree>
    <p:extLst>
      <p:ext uri="{BB962C8B-B14F-4D97-AF65-F5344CB8AC3E}">
        <p14:creationId xmlns:p14="http://schemas.microsoft.com/office/powerpoint/2010/main" val="133427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594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11B08F-47AF-4BBF-A059-80B745296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4" t="7351" r="1306" b="7700"/>
          <a:stretch/>
        </p:blipFill>
        <p:spPr>
          <a:xfrm>
            <a:off x="4511040" y="2895506"/>
            <a:ext cx="7201988" cy="3242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162A64-D0C8-4AE1-974B-39A99B9A46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" r="4359" b="44825"/>
          <a:stretch/>
        </p:blipFill>
        <p:spPr>
          <a:xfrm>
            <a:off x="584200" y="1870183"/>
            <a:ext cx="3762103" cy="363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5652D7-C43B-4E99-870D-9A7F066AF3A9}"/>
              </a:ext>
            </a:extLst>
          </p:cNvPr>
          <p:cNvSpPr txBox="1"/>
          <p:nvPr/>
        </p:nvSpPr>
        <p:spPr>
          <a:xfrm>
            <a:off x="6018922" y="1743788"/>
            <a:ext cx="2917786" cy="877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a typeface="Noto Sans KR Regular" panose="020B0500000000000000" pitchFamily="34" charset="-127"/>
              </a:rPr>
              <a:t>멈추지 않는 디지털 산업과</a:t>
            </a:r>
            <a:endParaRPr lang="en-US" altLang="ko-KR" dirty="0">
              <a:solidFill>
                <a:schemeClr val="bg1"/>
              </a:solidFill>
              <a:ea typeface="Noto Sans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ea typeface="Noto Sans KR Regular" panose="020B0500000000000000" pitchFamily="34" charset="-127"/>
              </a:rPr>
              <a:t>디지털 산업의 </a:t>
            </a:r>
            <a:r>
              <a:rPr lang="ko-KR" altLang="en-US" b="1" dirty="0">
                <a:solidFill>
                  <a:srgbClr val="FFFF00"/>
                </a:solidFill>
                <a:ea typeface="Noto Sans KR Regular" panose="020B0500000000000000" pitchFamily="34" charset="-127"/>
              </a:rPr>
              <a:t>중심축 </a:t>
            </a:r>
            <a:r>
              <a:rPr lang="en-US" altLang="ko-KR" b="1" dirty="0">
                <a:solidFill>
                  <a:srgbClr val="FFFF00"/>
                </a:solidFill>
                <a:ea typeface="Noto Sans KR Regular" panose="020B0500000000000000" pitchFamily="34" charset="-127"/>
              </a:rPr>
              <a:t>‘</a:t>
            </a:r>
            <a:r>
              <a:rPr lang="ko-KR" altLang="en-US" b="1" dirty="0">
                <a:solidFill>
                  <a:srgbClr val="FFFF00"/>
                </a:solidFill>
                <a:ea typeface="Noto Sans KR Regular" panose="020B0500000000000000" pitchFamily="34" charset="-127"/>
              </a:rPr>
              <a:t>사진</a:t>
            </a:r>
            <a:r>
              <a:rPr lang="en-US" altLang="ko-KR" b="1" dirty="0">
                <a:solidFill>
                  <a:srgbClr val="FFFF00"/>
                </a:solidFill>
                <a:ea typeface="Noto Sans KR Regular" panose="020B0500000000000000" pitchFamily="34" charset="-127"/>
              </a:rPr>
              <a:t>’</a:t>
            </a:r>
            <a:endParaRPr lang="ko-KR" altLang="en-US" b="1" dirty="0">
              <a:solidFill>
                <a:srgbClr val="FFFF00"/>
              </a:solidFill>
              <a:ea typeface="Noto Sans KR Regular" panose="020B05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C802F9-46D0-4B34-BE8C-D4A800AF8806}"/>
              </a:ext>
            </a:extLst>
          </p:cNvPr>
          <p:cNvSpPr/>
          <p:nvPr/>
        </p:nvSpPr>
        <p:spPr>
          <a:xfrm>
            <a:off x="478972" y="2796498"/>
            <a:ext cx="3944982" cy="28176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93128B-049E-48DB-8E8D-835D1BC21A37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포토사이트 리뉴얼인가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상승세를 탄 디지털산업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0730120-F5DB-4F07-A59C-F016AE731090}"/>
              </a:ext>
            </a:extLst>
          </p:cNvPr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DD6A26-E29E-437A-A6DB-4414DD6E5E45}"/>
              </a:ext>
            </a:extLst>
          </p:cNvPr>
          <p:cNvSpPr txBox="1"/>
          <p:nvPr/>
        </p:nvSpPr>
        <p:spPr>
          <a:xfrm>
            <a:off x="584200" y="5735960"/>
            <a:ext cx="2392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*</a:t>
            </a:r>
            <a:r>
              <a:rPr lang="ko-KR" altLang="en-US" sz="1100" dirty="0">
                <a:solidFill>
                  <a:schemeClr val="bg1"/>
                </a:solidFill>
              </a:rPr>
              <a:t>출처 한국사진협회</a:t>
            </a:r>
          </a:p>
        </p:txBody>
      </p:sp>
    </p:spTree>
    <p:extLst>
      <p:ext uri="{BB962C8B-B14F-4D97-AF65-F5344CB8AC3E}">
        <p14:creationId xmlns:p14="http://schemas.microsoft.com/office/powerpoint/2010/main" val="276680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594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CE075E-8408-4329-9A2E-5F6933FE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7" y="1436303"/>
            <a:ext cx="4063987" cy="497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5B49F6-577E-4A37-8F4B-A8210C11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26" y="3024628"/>
            <a:ext cx="2351678" cy="572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474B60-748E-46C3-8077-4B1182176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678" y="3843081"/>
            <a:ext cx="2166170" cy="59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D32F0C0-C5EB-4655-B378-B71C7B746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302" y="4719789"/>
            <a:ext cx="1781175" cy="62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BE150F-00F6-4D2A-B21A-D40624EC2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500" y="5630148"/>
            <a:ext cx="1985455" cy="50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A778EE8-FC65-409C-A01F-6A3861552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107" y="2096277"/>
            <a:ext cx="1428750" cy="64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F5EA5D-6F4F-435C-9A2B-87366D555B71}"/>
              </a:ext>
            </a:extLst>
          </p:cNvPr>
          <p:cNvSpPr txBox="1"/>
          <p:nvPr/>
        </p:nvSpPr>
        <p:spPr>
          <a:xfrm>
            <a:off x="7635571" y="2550419"/>
            <a:ext cx="32143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높은 가치를 창출하는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 디지털의 기본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이를 기반으로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rgbClr val="FFFF00"/>
                </a:solidFill>
              </a:rPr>
              <a:t>‘</a:t>
            </a:r>
            <a:r>
              <a:rPr lang="ko-KR" altLang="en-US" dirty="0">
                <a:solidFill>
                  <a:srgbClr val="FFFF00"/>
                </a:solidFill>
              </a:rPr>
              <a:t>사진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아카이브</a:t>
            </a:r>
            <a:r>
              <a:rPr lang="en-US" altLang="ko-KR" dirty="0">
                <a:solidFill>
                  <a:srgbClr val="FFFF00"/>
                </a:solidFill>
              </a:rPr>
              <a:t>’</a:t>
            </a:r>
            <a:r>
              <a:rPr lang="ko-KR" altLang="en-US" dirty="0">
                <a:solidFill>
                  <a:srgbClr val="FFFF00"/>
                </a:solidFill>
              </a:rPr>
              <a:t>사업에 </a:t>
            </a:r>
            <a:endParaRPr lang="en-US" altLang="ko-KR" dirty="0">
              <a:solidFill>
                <a:srgbClr val="FFFF00"/>
              </a:solidFill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</a:rPr>
              <a:t>    뛰어드는 회사들이 늘어남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A613AC-8D0D-400B-94AB-80E36D75C06E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포토사이트 리뉴얼인가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100" dirty="0" err="1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돈이되는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사진</a:t>
            </a:r>
            <a:r>
              <a:rPr lang="en-US" altLang="ko-KR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＇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서비스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4EDFE4-4FD3-456E-84BF-C26D4500CEFD}"/>
              </a:ext>
            </a:extLst>
          </p:cNvPr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1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594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A613AC-8D0D-400B-94AB-80E36D75C06E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포토사이트 리뉴얼인가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시민들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의 저작권의식 강화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4EDFE4-4FD3-456E-84BF-C26D4500CEFD}"/>
              </a:ext>
            </a:extLst>
          </p:cNvPr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63E8A84-A6FB-4AE4-B028-D5C84323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32" y="1337080"/>
            <a:ext cx="5095631" cy="51693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D200F5-0D2E-4031-A519-29D75979D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3" y="5738258"/>
            <a:ext cx="5810250" cy="5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2656F3-6892-4F45-AFDB-7B64D6D53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3" y="5009359"/>
            <a:ext cx="7074176" cy="522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0D806A-6E7E-4158-8AB0-A737B6BD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33" y="3921767"/>
            <a:ext cx="6381750" cy="864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01A5D5-B0CE-4F50-A34E-80154B883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84" y="3264341"/>
            <a:ext cx="5410200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7348A0-8706-41DA-8390-721EA1E5768B}"/>
              </a:ext>
            </a:extLst>
          </p:cNvPr>
          <p:cNvSpPr txBox="1">
            <a:spLocks/>
          </p:cNvSpPr>
          <p:nvPr/>
        </p:nvSpPr>
        <p:spPr>
          <a:xfrm>
            <a:off x="7429373" y="3305412"/>
            <a:ext cx="4290694" cy="10260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쇼핑몰사이트</a:t>
            </a:r>
            <a:r>
              <a:rPr lang="en-US" altLang="ko-KR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유튜브</a:t>
            </a:r>
            <a:r>
              <a:rPr lang="en-US" altLang="ko-KR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, SNS </a:t>
            </a: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등 </a:t>
            </a:r>
            <a:r>
              <a:rPr lang="ko-KR" altLang="en-US" sz="1400" dirty="0" err="1">
                <a:solidFill>
                  <a:schemeClr val="bg1"/>
                </a:solidFill>
                <a:ea typeface="Noto Sans KR Regular" panose="020B0500000000000000" pitchFamily="34" charset="-127"/>
              </a:rPr>
              <a:t>여러매체에서</a:t>
            </a:r>
            <a:r>
              <a:rPr lang="en-US" altLang="ko-KR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무단으로 사진을 사용해 일어난 저작권 이슈에 대해 사업체</a:t>
            </a:r>
            <a:r>
              <a:rPr lang="en-US" altLang="ko-KR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일반인 또한 저작권의식이 강화되고 있는 추세이다</a:t>
            </a:r>
            <a:endParaRPr lang="en-US" altLang="ko-KR" sz="1400" dirty="0">
              <a:solidFill>
                <a:schemeClr val="bg1"/>
              </a:solidFill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80F119-ABAA-485C-8E39-838715172EB2}"/>
              </a:ext>
            </a:extLst>
          </p:cNvPr>
          <p:cNvSpPr txBox="1"/>
          <p:nvPr/>
        </p:nvSpPr>
        <p:spPr>
          <a:xfrm>
            <a:off x="7429373" y="2689028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잊을 만 하면 찾아오는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저작권 이슈</a:t>
            </a:r>
            <a:endParaRPr lang="en-US" altLang="ko-K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70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chemeClr val="tx1">
              <a:alpha val="6594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A98547-E996-4B3C-AEBB-2D4765AC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16" y="1517083"/>
            <a:ext cx="6710745" cy="245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6E4BD-D655-4B9D-95FF-C187F0CA38E9}"/>
              </a:ext>
            </a:extLst>
          </p:cNvPr>
          <p:cNvSpPr txBox="1"/>
          <p:nvPr/>
        </p:nvSpPr>
        <p:spPr>
          <a:xfrm>
            <a:off x="7923550" y="1853603"/>
            <a:ext cx="3974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저작권의식의 강화와 미디어 매체의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>
                <a:solidFill>
                  <a:srgbClr val="FFFF00"/>
                </a:solidFill>
              </a:rPr>
              <a:t>활성화를 통하여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유료 이미지 시장은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>
                <a:solidFill>
                  <a:srgbClr val="FFFF00"/>
                </a:solidFill>
              </a:rPr>
              <a:t>연평균 </a:t>
            </a:r>
            <a:r>
              <a:rPr lang="en-US" altLang="ko-KR" dirty="0">
                <a:solidFill>
                  <a:srgbClr val="FFFF00"/>
                </a:solidFill>
              </a:rPr>
              <a:t>7.5% </a:t>
            </a:r>
            <a:r>
              <a:rPr lang="ko-KR" altLang="en-US" dirty="0">
                <a:solidFill>
                  <a:srgbClr val="FFFF00"/>
                </a:solidFill>
              </a:rPr>
              <a:t>성장</a:t>
            </a:r>
            <a:r>
              <a:rPr lang="en-US" altLang="ko-KR" dirty="0">
                <a:solidFill>
                  <a:srgbClr val="FFFF00"/>
                </a:solidFill>
              </a:rPr>
              <a:t>!!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F71FE34-D939-45CA-9823-8A392FF6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80" y="3885111"/>
            <a:ext cx="7370674" cy="153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6C76FB-3BA0-4F77-BAA8-6DFCE6676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99" y="4774238"/>
            <a:ext cx="2788200" cy="1689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2A14DC-EE67-43DE-B3D2-F9723B8696CF}"/>
              </a:ext>
            </a:extLst>
          </p:cNvPr>
          <p:cNvSpPr txBox="1"/>
          <p:nvPr/>
        </p:nvSpPr>
        <p:spPr>
          <a:xfrm>
            <a:off x="7909995" y="2902772"/>
            <a:ext cx="5095631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특정 이슈로 인해 강화된 이미지 저작권의식은</a:t>
            </a:r>
            <a:endParaRPr lang="en-US" altLang="ko-KR" sz="1400" dirty="0">
              <a:solidFill>
                <a:schemeClr val="bg1"/>
              </a:solidFill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공정한 컨텐츠를 제작하는 사람들이 늘어남에 따라</a:t>
            </a:r>
            <a:endParaRPr lang="en-US" altLang="ko-KR" sz="1400" dirty="0">
              <a:solidFill>
                <a:schemeClr val="bg1"/>
              </a:solidFill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이미지 시장에 매년 압도적인 매출을 기록하는데 </a:t>
            </a:r>
            <a:endParaRPr lang="en-US" altLang="ko-KR" sz="1400" dirty="0">
              <a:solidFill>
                <a:schemeClr val="bg1"/>
              </a:solidFill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큰 기여를 하고 있다</a:t>
            </a:r>
            <a:r>
              <a:rPr lang="en-US" altLang="ko-KR" sz="1400" dirty="0">
                <a:solidFill>
                  <a:schemeClr val="bg1"/>
                </a:solidFill>
                <a:ea typeface="Noto Sans KR Regular" panose="020B0500000000000000" pitchFamily="34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E0DD96-9C9A-4F9E-9495-C30FAE23996D}"/>
              </a:ext>
            </a:extLst>
          </p:cNvPr>
          <p:cNvSpPr txBox="1">
            <a:spLocks/>
          </p:cNvSpPr>
          <p:nvPr/>
        </p:nvSpPr>
        <p:spPr>
          <a:xfrm>
            <a:off x="514350" y="541020"/>
            <a:ext cx="60966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왜 포토사이트 리뉴얼인가 </a:t>
            </a:r>
            <a:r>
              <a:rPr lang="en-US" altLang="ko-KR" sz="16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유료화 이미지시장 상승세</a:t>
            </a:r>
            <a:endParaRPr lang="ko-KR" altLang="en-US" sz="1600" dirty="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34D5F9-ABD2-47B3-A990-B72D4462AEF6}"/>
              </a:ext>
            </a:extLst>
          </p:cNvPr>
          <p:cNvCxnSpPr/>
          <p:nvPr/>
        </p:nvCxnSpPr>
        <p:spPr>
          <a:xfrm flipH="1" flipV="1">
            <a:off x="584200" y="991235"/>
            <a:ext cx="10523220" cy="127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89C6DDC-67C5-4D7B-9051-FA7EC6929D29}"/>
              </a:ext>
            </a:extLst>
          </p:cNvPr>
          <p:cNvSpPr/>
          <p:nvPr/>
        </p:nvSpPr>
        <p:spPr>
          <a:xfrm>
            <a:off x="299982" y="3875685"/>
            <a:ext cx="4451397" cy="8737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Pages>14</Pages>
  <Words>1986</Words>
  <Characters>0</Characters>
  <Application>Microsoft Office PowerPoint</Application>
  <DocSecurity>0</DocSecurity>
  <PresentationFormat>와이드스크린</PresentationFormat>
  <Lines>0</Lines>
  <Paragraphs>381</Paragraphs>
  <Slides>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Noto Sans KR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jj2084jj@naver.com</dc:creator>
  <cp:lastModifiedBy>jj2084jj@naver.com</cp:lastModifiedBy>
  <cp:revision>107</cp:revision>
  <dcterms:modified xsi:type="dcterms:W3CDTF">2020-12-11T10:34:53Z</dcterms:modified>
</cp:coreProperties>
</file>